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Palanquin Medium"/>
      <p:regular r:id="rId36"/>
      <p:bold r:id="rId37"/>
    </p:embeddedFont>
    <p:embeddedFont>
      <p:font typeface="Nunito"/>
      <p:regular r:id="rId38"/>
      <p:bold r:id="rId39"/>
      <p:italic r:id="rId40"/>
      <p:boldItalic r:id="rId41"/>
    </p:embeddedFont>
    <p:embeddedFont>
      <p:font typeface="Playfair Display"/>
      <p:regular r:id="rId42"/>
      <p:bold r:id="rId43"/>
      <p:italic r:id="rId44"/>
      <p:boldItalic r:id="rId45"/>
    </p:embeddedFont>
    <p:embeddedFont>
      <p:font typeface="Lato"/>
      <p:regular r:id="rId46"/>
      <p:bold r:id="rId47"/>
      <p:italic r:id="rId48"/>
      <p:boldItalic r:id="rId49"/>
    </p:embeddedFont>
    <p:embeddedFont>
      <p:font typeface="Maven Pro"/>
      <p:regular r:id="rId50"/>
      <p:bold r:id="rId51"/>
    </p:embeddedFont>
    <p:embeddedFont>
      <p:font typeface="Palanquin SemiBold"/>
      <p:regular r:id="rId52"/>
      <p:bold r:id="rId53"/>
    </p:embeddedFont>
    <p:embeddedFont>
      <p:font typeface="Palanquin"/>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D6748B-21FF-482A-A753-A4373C1669F7}">
  <a:tblStyle styleId="{6BD6748B-21FF-482A-A753-A4373C1669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PlayfairDisplay-regular.fntdata"/><Relationship Id="rId41" Type="http://schemas.openxmlformats.org/officeDocument/2006/relationships/font" Target="fonts/Nunito-boldItalic.fntdata"/><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Lato-regular.fntdata"/><Relationship Id="rId45"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PalanquinMedium-bold.fntdata"/><Relationship Id="rId36" Type="http://schemas.openxmlformats.org/officeDocument/2006/relationships/font" Target="fonts/PalanquinMedium-regular.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PalanquinSemiBold-bold.fntdata"/><Relationship Id="rId52" Type="http://schemas.openxmlformats.org/officeDocument/2006/relationships/font" Target="fonts/PalanquinSemiBold-regular.fntdata"/><Relationship Id="rId11" Type="http://schemas.openxmlformats.org/officeDocument/2006/relationships/slide" Target="slides/slide4.xml"/><Relationship Id="rId55" Type="http://schemas.openxmlformats.org/officeDocument/2006/relationships/font" Target="fonts/Palanquin-bold.fntdata"/><Relationship Id="rId10" Type="http://schemas.openxmlformats.org/officeDocument/2006/relationships/slide" Target="slides/slide3.xml"/><Relationship Id="rId54" Type="http://schemas.openxmlformats.org/officeDocument/2006/relationships/font" Target="fonts/Palanquin-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3c3d3a99c8_9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3c3d3a99c8_9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3c3d3a99c8_9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3c3d3a99c8_9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3c3d3a99c8_9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3c3d3a99c8_9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3db79ce0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3db79ce0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c3d3a99c8_9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c3d3a99c8_9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3db79ce084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3db79ce084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db79ce084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db79ce084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db79ce084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db79ce084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3db79ce08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3db79ce08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3db79ce084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3db79ce084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3db79ce084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3db79ce084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3c3d3a99c8_9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3c3d3a99c8_9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3c3d3a99c8_9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3c3d3a99c8_9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3c3d3a99c8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3c3d3a99c8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3dc78f160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3dc78f160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3c3d3a99c8_1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3c3d3a99c8_1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3c3d3a99c8_9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3c3d3a99c8_9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3db79ce084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3db79ce084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3c3d3a99c8_9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3c3d3a99c8_9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3c3d3a99c8_9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3c3d3a99c8_9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3c3d3a99c8_9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3c3d3a99c8_9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3c3d3a99c8_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3c3d3a99c8_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3c3d3a99c8_9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3c3d3a99c8_9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interest rate and the excess return rate in the bond market have always been important, and there are a large number of related theories and empirical analysis documents. Fama and Bliss conducted empirical research on the U.S. bond market and found that forward interest rates can predict changes in interest rates and bond returns. We found that: making full use of the information on the term structure of interest rates can improve the ability to predict bond returns; at the same time, in the US bond market, using information on some common macroeconomic variables cannot improve the ability to predict bond returns. This means that information on common macroeconomic variables has been fully reflected in the current term structure of interest rates.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3c3d3a99c8_9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3c3d3a99c8_9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3c3d3a99c8_9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3c3d3a99c8_9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3c5bf65a2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3c5bf65a2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3c5bf65a2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3c5bf65a2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3c5bf65a29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3c5bf65a29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276" name="Shape 276"/>
        <p:cNvGrpSpPr/>
        <p:nvPr/>
      </p:nvGrpSpPr>
      <p:grpSpPr>
        <a:xfrm>
          <a:off x="0" y="0"/>
          <a:ext cx="0" cy="0"/>
          <a:chOff x="0" y="0"/>
          <a:chExt cx="0" cy="0"/>
        </a:xfrm>
      </p:grpSpPr>
      <p:sp>
        <p:nvSpPr>
          <p:cNvPr id="277" name="Google Shape;277;p14"/>
          <p:cNvSpPr txBox="1"/>
          <p:nvPr>
            <p:ph type="ctrTitle"/>
          </p:nvPr>
        </p:nvSpPr>
        <p:spPr>
          <a:xfrm flipH="1">
            <a:off x="1098950" y="1393575"/>
            <a:ext cx="3258600" cy="1903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278" name="Google Shape;278;p14"/>
          <p:cNvSpPr txBox="1"/>
          <p:nvPr>
            <p:ph idx="1" type="subTitle"/>
          </p:nvPr>
        </p:nvSpPr>
        <p:spPr>
          <a:xfrm>
            <a:off x="1098950" y="3273479"/>
            <a:ext cx="22749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279" name="Google Shape;279;p14"/>
          <p:cNvGrpSpPr/>
          <p:nvPr/>
        </p:nvGrpSpPr>
        <p:grpSpPr>
          <a:xfrm>
            <a:off x="-33687" y="0"/>
            <a:ext cx="1499875" cy="1607950"/>
            <a:chOff x="-33687" y="113450"/>
            <a:chExt cx="1499875" cy="1607950"/>
          </a:xfrm>
        </p:grpSpPr>
        <p:sp>
          <p:nvSpPr>
            <p:cNvPr id="280" name="Google Shape;280;p14"/>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4"/>
          <p:cNvGrpSpPr/>
          <p:nvPr/>
        </p:nvGrpSpPr>
        <p:grpSpPr>
          <a:xfrm flipH="1" rot="10800000">
            <a:off x="7856046" y="-399025"/>
            <a:ext cx="1530279" cy="1554808"/>
            <a:chOff x="-4" y="3974850"/>
            <a:chExt cx="1530279" cy="1554808"/>
          </a:xfrm>
        </p:grpSpPr>
        <p:sp>
          <p:nvSpPr>
            <p:cNvPr id="284" name="Google Shape;284;p14"/>
            <p:cNvSpPr/>
            <p:nvPr/>
          </p:nvSpPr>
          <p:spPr>
            <a:xfrm flipH="1">
              <a:off x="-4" y="3974850"/>
              <a:ext cx="1530279" cy="1554808"/>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flipH="1">
              <a:off x="725339" y="4016162"/>
              <a:ext cx="647343" cy="633283"/>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flipH="1">
              <a:off x="85704" y="4647702"/>
              <a:ext cx="901365" cy="49476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7" name="Shape 287"/>
        <p:cNvGrpSpPr/>
        <p:nvPr/>
      </p:nvGrpSpPr>
      <p:grpSpPr>
        <a:xfrm>
          <a:off x="0" y="0"/>
          <a:ext cx="0" cy="0"/>
          <a:chOff x="0" y="0"/>
          <a:chExt cx="0" cy="0"/>
        </a:xfrm>
      </p:grpSpPr>
      <p:sp>
        <p:nvSpPr>
          <p:cNvPr id="288" name="Google Shape;288;p15"/>
          <p:cNvSpPr txBox="1"/>
          <p:nvPr>
            <p:ph type="title"/>
          </p:nvPr>
        </p:nvSpPr>
        <p:spPr>
          <a:xfrm>
            <a:off x="5158350" y="2031552"/>
            <a:ext cx="3269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9" name="Google Shape;289;p15"/>
          <p:cNvSpPr txBox="1"/>
          <p:nvPr>
            <p:ph hasCustomPrompt="1" idx="2" type="title"/>
          </p:nvPr>
        </p:nvSpPr>
        <p:spPr>
          <a:xfrm>
            <a:off x="5158350" y="543200"/>
            <a:ext cx="3269400" cy="150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0" name="Google Shape;290;p15"/>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5"/>
          <p:cNvGrpSpPr/>
          <p:nvPr/>
        </p:nvGrpSpPr>
        <p:grpSpPr>
          <a:xfrm rot="10800000">
            <a:off x="-367400" y="-29425"/>
            <a:ext cx="1834175" cy="1631050"/>
            <a:chOff x="3033525" y="2679425"/>
            <a:chExt cx="1834175" cy="1631050"/>
          </a:xfrm>
        </p:grpSpPr>
        <p:sp>
          <p:nvSpPr>
            <p:cNvPr id="297" name="Google Shape;297;p15"/>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0" name="Shape 300"/>
        <p:cNvGrpSpPr/>
        <p:nvPr/>
      </p:nvGrpSpPr>
      <p:grpSpPr>
        <a:xfrm>
          <a:off x="0" y="0"/>
          <a:ext cx="0" cy="0"/>
          <a:chOff x="0" y="0"/>
          <a:chExt cx="0" cy="0"/>
        </a:xfrm>
      </p:grpSpPr>
      <p:sp>
        <p:nvSpPr>
          <p:cNvPr id="301" name="Google Shape;301;p16"/>
          <p:cNvSpPr txBox="1"/>
          <p:nvPr>
            <p:ph type="title"/>
          </p:nvPr>
        </p:nvSpPr>
        <p:spPr>
          <a:xfrm>
            <a:off x="716250" y="543200"/>
            <a:ext cx="7360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2" name="Google Shape;302;p16"/>
          <p:cNvSpPr txBox="1"/>
          <p:nvPr>
            <p:ph idx="1" type="subTitle"/>
          </p:nvPr>
        </p:nvSpPr>
        <p:spPr>
          <a:xfrm>
            <a:off x="716250" y="1304825"/>
            <a:ext cx="7711500" cy="329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p:txBody>
      </p:sp>
      <p:sp>
        <p:nvSpPr>
          <p:cNvPr id="303" name="Google Shape;303;p16"/>
          <p:cNvSpPr/>
          <p:nvPr/>
        </p:nvSpPr>
        <p:spPr>
          <a:xfrm rot="5400000">
            <a:off x="8019700" y="35351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rot="5400000">
            <a:off x="8804375" y="123723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5" name="Shape 305"/>
        <p:cNvGrpSpPr/>
        <p:nvPr/>
      </p:nvGrpSpPr>
      <p:grpSpPr>
        <a:xfrm>
          <a:off x="0" y="0"/>
          <a:ext cx="0" cy="0"/>
          <a:chOff x="0" y="0"/>
          <a:chExt cx="0" cy="0"/>
        </a:xfrm>
      </p:grpSpPr>
      <p:sp>
        <p:nvSpPr>
          <p:cNvPr id="306" name="Google Shape;306;p17"/>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7" name="Google Shape;307;p17"/>
          <p:cNvSpPr txBox="1"/>
          <p:nvPr>
            <p:ph idx="1" type="subTitle"/>
          </p:nvPr>
        </p:nvSpPr>
        <p:spPr>
          <a:xfrm>
            <a:off x="5700752" y="3875159"/>
            <a:ext cx="2722500" cy="56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08" name="Google Shape;308;p17"/>
          <p:cNvSpPr txBox="1"/>
          <p:nvPr>
            <p:ph idx="2" type="subTitle"/>
          </p:nvPr>
        </p:nvSpPr>
        <p:spPr>
          <a:xfrm>
            <a:off x="5703750" y="2647626"/>
            <a:ext cx="27225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9" name="Google Shape;309;p17"/>
          <p:cNvSpPr txBox="1"/>
          <p:nvPr>
            <p:ph idx="3" type="subTitle"/>
          </p:nvPr>
        </p:nvSpPr>
        <p:spPr>
          <a:xfrm>
            <a:off x="5700758" y="3465340"/>
            <a:ext cx="27255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10" name="Google Shape;310;p17"/>
          <p:cNvSpPr txBox="1"/>
          <p:nvPr>
            <p:ph idx="4" type="subTitle"/>
          </p:nvPr>
        </p:nvSpPr>
        <p:spPr>
          <a:xfrm>
            <a:off x="5700753" y="2239757"/>
            <a:ext cx="27255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1" name="Google Shape;311;p17"/>
          <p:cNvSpPr/>
          <p:nvPr/>
        </p:nvSpPr>
        <p:spPr>
          <a:xfrm rot="-5400000">
            <a:off x="8053863" y="448288"/>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rot="-5400000">
            <a:off x="8422788" y="162788"/>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rot="-5400000">
            <a:off x="7546713" y="-528212"/>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rot="-5400000">
            <a:off x="6898200" y="32440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rot="-5400000">
            <a:off x="7290825" y="2565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rot="10800000">
            <a:off x="-804162" y="4002395"/>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rot="10800000">
            <a:off x="493733" y="4466149"/>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rot="4289554">
            <a:off x="628248" y="3795711"/>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 name="Shape 319"/>
        <p:cNvGrpSpPr/>
        <p:nvPr/>
      </p:nvGrpSpPr>
      <p:grpSpPr>
        <a:xfrm>
          <a:off x="0" y="0"/>
          <a:ext cx="0" cy="0"/>
          <a:chOff x="0" y="0"/>
          <a:chExt cx="0" cy="0"/>
        </a:xfrm>
      </p:grpSpPr>
      <p:sp>
        <p:nvSpPr>
          <p:cNvPr id="320" name="Google Shape;320;p18"/>
          <p:cNvSpPr txBox="1"/>
          <p:nvPr>
            <p:ph type="title"/>
          </p:nvPr>
        </p:nvSpPr>
        <p:spPr>
          <a:xfrm>
            <a:off x="716250" y="539496"/>
            <a:ext cx="2551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1" name="Google Shape;321;p18"/>
          <p:cNvSpPr/>
          <p:nvPr/>
        </p:nvSpPr>
        <p:spPr>
          <a:xfrm>
            <a:off x="7841775" y="-2957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7932850" y="-203725"/>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3" name="Shape 323"/>
        <p:cNvGrpSpPr/>
        <p:nvPr/>
      </p:nvGrpSpPr>
      <p:grpSpPr>
        <a:xfrm>
          <a:off x="0" y="0"/>
          <a:ext cx="0" cy="0"/>
          <a:chOff x="0" y="0"/>
          <a:chExt cx="0" cy="0"/>
        </a:xfrm>
      </p:grpSpPr>
      <p:sp>
        <p:nvSpPr>
          <p:cNvPr id="324" name="Google Shape;324;p19"/>
          <p:cNvSpPr txBox="1"/>
          <p:nvPr>
            <p:ph type="title"/>
          </p:nvPr>
        </p:nvSpPr>
        <p:spPr>
          <a:xfrm>
            <a:off x="716250" y="539496"/>
            <a:ext cx="26619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325" name="Google Shape;325;p19"/>
          <p:cNvSpPr txBox="1"/>
          <p:nvPr>
            <p:ph idx="1" type="subTitle"/>
          </p:nvPr>
        </p:nvSpPr>
        <p:spPr>
          <a:xfrm>
            <a:off x="4687050" y="1371600"/>
            <a:ext cx="26619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326" name="Google Shape;326;p19"/>
          <p:cNvSpPr/>
          <p:nvPr/>
        </p:nvSpPr>
        <p:spPr>
          <a:xfrm>
            <a:off x="7377050" y="4537325"/>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8299425" y="4540275"/>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8104875" y="32305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7675075" y="294472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8157050" y="328097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1" name="Shape 331"/>
        <p:cNvGrpSpPr/>
        <p:nvPr/>
      </p:nvGrpSpPr>
      <p:grpSpPr>
        <a:xfrm>
          <a:off x="0" y="0"/>
          <a:ext cx="0" cy="0"/>
          <a:chOff x="0" y="0"/>
          <a:chExt cx="0" cy="0"/>
        </a:xfrm>
      </p:grpSpPr>
      <p:sp>
        <p:nvSpPr>
          <p:cNvPr id="332" name="Google Shape;332;p20"/>
          <p:cNvSpPr txBox="1"/>
          <p:nvPr>
            <p:ph type="title"/>
          </p:nvPr>
        </p:nvSpPr>
        <p:spPr>
          <a:xfrm>
            <a:off x="817807" y="1600200"/>
            <a:ext cx="3502200" cy="1773900"/>
          </a:xfrm>
          <a:prstGeom prst="rect">
            <a:avLst/>
          </a:prstGeom>
        </p:spPr>
        <p:txBody>
          <a:bodyPr anchorCtr="0" anchor="b" bIns="91425" lIns="91425" spcFirstLastPara="1" rIns="91425" wrap="square" tIns="91425">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3" name="Google Shape;333;p20"/>
          <p:cNvGrpSpPr/>
          <p:nvPr/>
        </p:nvGrpSpPr>
        <p:grpSpPr>
          <a:xfrm flipH="1" rot="-5400000">
            <a:off x="5372413" y="-356913"/>
            <a:ext cx="884350" cy="898525"/>
            <a:chOff x="2714650" y="3639413"/>
            <a:chExt cx="884350" cy="898525"/>
          </a:xfrm>
        </p:grpSpPr>
        <p:sp>
          <p:nvSpPr>
            <p:cNvPr id="334" name="Google Shape;334;p20"/>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0"/>
          <p:cNvGrpSpPr/>
          <p:nvPr/>
        </p:nvGrpSpPr>
        <p:grpSpPr>
          <a:xfrm flipH="1">
            <a:off x="6260144" y="-165852"/>
            <a:ext cx="2883746" cy="1151043"/>
            <a:chOff x="5113525" y="1300068"/>
            <a:chExt cx="2164000" cy="863757"/>
          </a:xfrm>
        </p:grpSpPr>
        <p:sp>
          <p:nvSpPr>
            <p:cNvPr id="338" name="Google Shape;338;p20"/>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0"/>
          <p:cNvSpPr/>
          <p:nvPr/>
        </p:nvSpPr>
        <p:spPr>
          <a:xfrm rot="10800000">
            <a:off x="771127"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rot="10800000">
            <a:off x="-235724"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3" name="Shape 343"/>
        <p:cNvGrpSpPr/>
        <p:nvPr/>
      </p:nvGrpSpPr>
      <p:grpSpPr>
        <a:xfrm>
          <a:off x="0" y="0"/>
          <a:ext cx="0" cy="0"/>
          <a:chOff x="0" y="0"/>
          <a:chExt cx="0" cy="0"/>
        </a:xfrm>
      </p:grpSpPr>
      <p:sp>
        <p:nvSpPr>
          <p:cNvPr id="344" name="Google Shape;344;p21"/>
          <p:cNvSpPr txBox="1"/>
          <p:nvPr>
            <p:ph type="title"/>
          </p:nvPr>
        </p:nvSpPr>
        <p:spPr>
          <a:xfrm>
            <a:off x="716250" y="445578"/>
            <a:ext cx="3855900" cy="6402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5" name="Google Shape;345;p21"/>
          <p:cNvSpPr txBox="1"/>
          <p:nvPr>
            <p:ph idx="1" type="subTitle"/>
          </p:nvPr>
        </p:nvSpPr>
        <p:spPr>
          <a:xfrm>
            <a:off x="5148200" y="1371600"/>
            <a:ext cx="28440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46" name="Google Shape;346;p21"/>
          <p:cNvSpPr/>
          <p:nvPr/>
        </p:nvSpPr>
        <p:spPr>
          <a:xfrm>
            <a:off x="0" y="45126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922375" y="45126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2" name="Shape 352"/>
        <p:cNvGrpSpPr/>
        <p:nvPr/>
      </p:nvGrpSpPr>
      <p:grpSpPr>
        <a:xfrm>
          <a:off x="0" y="0"/>
          <a:ext cx="0" cy="0"/>
          <a:chOff x="0" y="0"/>
          <a:chExt cx="0" cy="0"/>
        </a:xfrm>
      </p:grpSpPr>
      <p:sp>
        <p:nvSpPr>
          <p:cNvPr id="353" name="Google Shape;353;p22"/>
          <p:cNvSpPr txBox="1"/>
          <p:nvPr>
            <p:ph idx="1" type="body"/>
          </p:nvPr>
        </p:nvSpPr>
        <p:spPr>
          <a:xfrm>
            <a:off x="3807450" y="1803625"/>
            <a:ext cx="4620300" cy="14595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p:txBody>
      </p:sp>
      <p:grpSp>
        <p:nvGrpSpPr>
          <p:cNvPr id="354" name="Google Shape;354;p22"/>
          <p:cNvGrpSpPr/>
          <p:nvPr/>
        </p:nvGrpSpPr>
        <p:grpSpPr>
          <a:xfrm rot="-5400000">
            <a:off x="7268093" y="89816"/>
            <a:ext cx="1985861" cy="1765938"/>
            <a:chOff x="3033525" y="2679425"/>
            <a:chExt cx="1834175" cy="1631050"/>
          </a:xfrm>
        </p:grpSpPr>
        <p:sp>
          <p:nvSpPr>
            <p:cNvPr id="355" name="Google Shape;355;p22"/>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2"/>
          <p:cNvSpPr/>
          <p:nvPr/>
        </p:nvSpPr>
        <p:spPr>
          <a:xfrm flipH="1" rot="10800000">
            <a:off x="7100029" y="3681857"/>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flipH="1" rot="10800000">
            <a:off x="7218006" y="4145612"/>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flipH="1" rot="-4289554">
            <a:off x="7106935" y="3475173"/>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flipH="1" rot="-4289554">
            <a:off x="7252342" y="3670160"/>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2" name="Shape 362"/>
        <p:cNvGrpSpPr/>
        <p:nvPr/>
      </p:nvGrpSpPr>
      <p:grpSpPr>
        <a:xfrm>
          <a:off x="0" y="0"/>
          <a:ext cx="0" cy="0"/>
          <a:chOff x="0" y="0"/>
          <a:chExt cx="0" cy="0"/>
        </a:xfrm>
      </p:grpSpPr>
      <p:sp>
        <p:nvSpPr>
          <p:cNvPr id="363" name="Google Shape;363;p23"/>
          <p:cNvSpPr txBox="1"/>
          <p:nvPr>
            <p:ph hasCustomPrompt="1" type="title"/>
          </p:nvPr>
        </p:nvSpPr>
        <p:spPr>
          <a:xfrm>
            <a:off x="716250" y="1874250"/>
            <a:ext cx="4258200" cy="13950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8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4" name="Google Shape;364;p23"/>
          <p:cNvSpPr txBox="1"/>
          <p:nvPr>
            <p:ph idx="1" type="subTitle"/>
          </p:nvPr>
        </p:nvSpPr>
        <p:spPr>
          <a:xfrm>
            <a:off x="716250" y="3256794"/>
            <a:ext cx="1985700" cy="75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365" name="Google Shape;365;p23"/>
          <p:cNvGrpSpPr/>
          <p:nvPr/>
        </p:nvGrpSpPr>
        <p:grpSpPr>
          <a:xfrm>
            <a:off x="7541968" y="3505591"/>
            <a:ext cx="1985861" cy="1765938"/>
            <a:chOff x="3033525" y="2679425"/>
            <a:chExt cx="1834175" cy="1631050"/>
          </a:xfrm>
        </p:grpSpPr>
        <p:sp>
          <p:nvSpPr>
            <p:cNvPr id="366" name="Google Shape;366;p23"/>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3"/>
          <p:cNvGrpSpPr/>
          <p:nvPr/>
        </p:nvGrpSpPr>
        <p:grpSpPr>
          <a:xfrm flipH="1">
            <a:off x="-72825" y="0"/>
            <a:ext cx="1228400" cy="1822350"/>
            <a:chOff x="3639300" y="-576150"/>
            <a:chExt cx="1228400" cy="1822350"/>
          </a:xfrm>
        </p:grpSpPr>
        <p:sp>
          <p:nvSpPr>
            <p:cNvPr id="370" name="Google Shape;370;p23"/>
            <p:cNvSpPr/>
            <p:nvPr/>
          </p:nvSpPr>
          <p:spPr>
            <a:xfrm>
              <a:off x="4141625" y="7412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3749850" y="-5761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3639300" y="-3214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3841825" y="-16757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3"/>
          <p:cNvGrpSpPr/>
          <p:nvPr/>
        </p:nvGrpSpPr>
        <p:grpSpPr>
          <a:xfrm>
            <a:off x="8171375" y="-116701"/>
            <a:ext cx="1009050" cy="527050"/>
            <a:chOff x="6268475" y="1301925"/>
            <a:chExt cx="1009050" cy="527050"/>
          </a:xfrm>
        </p:grpSpPr>
        <p:sp>
          <p:nvSpPr>
            <p:cNvPr id="375" name="Google Shape;375;p23"/>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7" name="Shape 37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
    <p:spTree>
      <p:nvGrpSpPr>
        <p:cNvPr id="378" name="Shape 378"/>
        <p:cNvGrpSpPr/>
        <p:nvPr/>
      </p:nvGrpSpPr>
      <p:grpSpPr>
        <a:xfrm>
          <a:off x="0" y="0"/>
          <a:ext cx="0" cy="0"/>
          <a:chOff x="0" y="0"/>
          <a:chExt cx="0" cy="0"/>
        </a:xfrm>
      </p:grpSpPr>
      <p:sp>
        <p:nvSpPr>
          <p:cNvPr id="379" name="Google Shape;379;p25"/>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0" name="Google Shape;380;p25"/>
          <p:cNvSpPr txBox="1"/>
          <p:nvPr>
            <p:ph idx="1" type="subTitle"/>
          </p:nvPr>
        </p:nvSpPr>
        <p:spPr>
          <a:xfrm>
            <a:off x="6874133" y="4078998"/>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1" name="Google Shape;381;p25"/>
          <p:cNvSpPr txBox="1"/>
          <p:nvPr>
            <p:ph idx="2" type="subTitle"/>
          </p:nvPr>
        </p:nvSpPr>
        <p:spPr>
          <a:xfrm>
            <a:off x="6875842" y="2851466"/>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2" name="Google Shape;382;p25"/>
          <p:cNvSpPr txBox="1"/>
          <p:nvPr>
            <p:ph idx="3" type="subTitle"/>
          </p:nvPr>
        </p:nvSpPr>
        <p:spPr>
          <a:xfrm>
            <a:off x="6874137" y="3669179"/>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3" name="Google Shape;383;p25"/>
          <p:cNvSpPr txBox="1"/>
          <p:nvPr>
            <p:ph idx="4" type="subTitle"/>
          </p:nvPr>
        </p:nvSpPr>
        <p:spPr>
          <a:xfrm>
            <a:off x="6874134" y="2443597"/>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4" name="Google Shape;384;p25"/>
          <p:cNvSpPr txBox="1"/>
          <p:nvPr>
            <p:ph idx="5" type="subTitle"/>
          </p:nvPr>
        </p:nvSpPr>
        <p:spPr>
          <a:xfrm>
            <a:off x="6874987" y="1623941"/>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5" name="Google Shape;385;p25"/>
          <p:cNvSpPr txBox="1"/>
          <p:nvPr>
            <p:ph idx="6" type="subTitle"/>
          </p:nvPr>
        </p:nvSpPr>
        <p:spPr>
          <a:xfrm>
            <a:off x="6873279" y="1216073"/>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6" name="Google Shape;386;p25"/>
          <p:cNvSpPr txBox="1"/>
          <p:nvPr>
            <p:ph idx="7" type="subTitle"/>
          </p:nvPr>
        </p:nvSpPr>
        <p:spPr>
          <a:xfrm>
            <a:off x="720028" y="4078996"/>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87" name="Google Shape;387;p25"/>
          <p:cNvSpPr txBox="1"/>
          <p:nvPr>
            <p:ph idx="8" type="subTitle"/>
          </p:nvPr>
        </p:nvSpPr>
        <p:spPr>
          <a:xfrm>
            <a:off x="721734" y="2851464"/>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88" name="Google Shape;388;p25"/>
          <p:cNvSpPr txBox="1"/>
          <p:nvPr>
            <p:ph idx="9" type="subTitle"/>
          </p:nvPr>
        </p:nvSpPr>
        <p:spPr>
          <a:xfrm>
            <a:off x="720032" y="3669177"/>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89" name="Google Shape;389;p25"/>
          <p:cNvSpPr txBox="1"/>
          <p:nvPr>
            <p:ph idx="13" type="subTitle"/>
          </p:nvPr>
        </p:nvSpPr>
        <p:spPr>
          <a:xfrm>
            <a:off x="720029" y="2443595"/>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90" name="Google Shape;390;p25"/>
          <p:cNvSpPr txBox="1"/>
          <p:nvPr>
            <p:ph idx="14" type="subTitle"/>
          </p:nvPr>
        </p:nvSpPr>
        <p:spPr>
          <a:xfrm>
            <a:off x="720881" y="1623939"/>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91" name="Google Shape;391;p25"/>
          <p:cNvSpPr txBox="1"/>
          <p:nvPr>
            <p:ph idx="15" type="subTitle"/>
          </p:nvPr>
        </p:nvSpPr>
        <p:spPr>
          <a:xfrm>
            <a:off x="719175" y="1216071"/>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grpSp>
        <p:nvGrpSpPr>
          <p:cNvPr id="392" name="Google Shape;392;p25"/>
          <p:cNvGrpSpPr/>
          <p:nvPr/>
        </p:nvGrpSpPr>
        <p:grpSpPr>
          <a:xfrm>
            <a:off x="8204100" y="-143550"/>
            <a:ext cx="1009050" cy="527050"/>
            <a:chOff x="6268475" y="1301925"/>
            <a:chExt cx="1009050" cy="527050"/>
          </a:xfrm>
        </p:grpSpPr>
        <p:sp>
          <p:nvSpPr>
            <p:cNvPr id="393" name="Google Shape;393;p25"/>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5"/>
          <p:cNvGrpSpPr/>
          <p:nvPr/>
        </p:nvGrpSpPr>
        <p:grpSpPr>
          <a:xfrm>
            <a:off x="-69425" y="-98462"/>
            <a:ext cx="1064775" cy="1144725"/>
            <a:chOff x="499875" y="1396550"/>
            <a:chExt cx="1064775" cy="1144725"/>
          </a:xfrm>
        </p:grpSpPr>
        <p:sp>
          <p:nvSpPr>
            <p:cNvPr id="396" name="Google Shape;396;p25"/>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398" name="Shape 398"/>
        <p:cNvGrpSpPr/>
        <p:nvPr/>
      </p:nvGrpSpPr>
      <p:grpSpPr>
        <a:xfrm>
          <a:off x="0" y="0"/>
          <a:ext cx="0" cy="0"/>
          <a:chOff x="0" y="0"/>
          <a:chExt cx="0" cy="0"/>
        </a:xfrm>
      </p:grpSpPr>
      <p:sp>
        <p:nvSpPr>
          <p:cNvPr id="399" name="Google Shape;399;p26"/>
          <p:cNvSpPr txBox="1"/>
          <p:nvPr>
            <p:ph type="title"/>
          </p:nvPr>
        </p:nvSpPr>
        <p:spPr>
          <a:xfrm>
            <a:off x="5410825" y="4006001"/>
            <a:ext cx="2970600" cy="46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400" name="Google Shape;400;p26"/>
          <p:cNvSpPr txBox="1"/>
          <p:nvPr>
            <p:ph idx="1" type="subTitle"/>
          </p:nvPr>
        </p:nvSpPr>
        <p:spPr>
          <a:xfrm>
            <a:off x="5410825" y="686750"/>
            <a:ext cx="2970600" cy="25359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p:txBody>
      </p:sp>
      <p:grpSp>
        <p:nvGrpSpPr>
          <p:cNvPr id="401" name="Google Shape;401;p26"/>
          <p:cNvGrpSpPr/>
          <p:nvPr/>
        </p:nvGrpSpPr>
        <p:grpSpPr>
          <a:xfrm>
            <a:off x="0" y="-121125"/>
            <a:ext cx="2066700" cy="1236700"/>
            <a:chOff x="499875" y="1304575"/>
            <a:chExt cx="2066700" cy="1236700"/>
          </a:xfrm>
        </p:grpSpPr>
        <p:sp>
          <p:nvSpPr>
            <p:cNvPr id="402" name="Google Shape;402;p26"/>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6"/>
          <p:cNvGrpSpPr/>
          <p:nvPr/>
        </p:nvGrpSpPr>
        <p:grpSpPr>
          <a:xfrm rot="-5400000">
            <a:off x="1913346" y="-321914"/>
            <a:ext cx="847718" cy="1369851"/>
            <a:chOff x="6130525" y="2382575"/>
            <a:chExt cx="1039125" cy="1679150"/>
          </a:xfrm>
        </p:grpSpPr>
        <p:sp>
          <p:nvSpPr>
            <p:cNvPr id="406" name="Google Shape;406;p26"/>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6"/>
          <p:cNvSpPr/>
          <p:nvPr/>
        </p:nvSpPr>
        <p:spPr>
          <a:xfrm>
            <a:off x="105500" y="415347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587475" y="44897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rot="5400000">
            <a:off x="8220520" y="4001729"/>
            <a:ext cx="1501265" cy="784145"/>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rot="5400000">
            <a:off x="8698759" y="3789213"/>
            <a:ext cx="573696" cy="43685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413" name="Shape 413"/>
        <p:cNvGrpSpPr/>
        <p:nvPr/>
      </p:nvGrpSpPr>
      <p:grpSpPr>
        <a:xfrm>
          <a:off x="0" y="0"/>
          <a:ext cx="0" cy="0"/>
          <a:chOff x="0" y="0"/>
          <a:chExt cx="0" cy="0"/>
        </a:xfrm>
      </p:grpSpPr>
      <p:sp>
        <p:nvSpPr>
          <p:cNvPr id="414" name="Google Shape;414;p27"/>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5" name="Google Shape;415;p27"/>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6" name="Google Shape;416;p27"/>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27"/>
          <p:cNvGrpSpPr/>
          <p:nvPr/>
        </p:nvGrpSpPr>
        <p:grpSpPr>
          <a:xfrm rot="-5400000">
            <a:off x="647807" y="3046151"/>
            <a:ext cx="900907" cy="3335276"/>
            <a:chOff x="2810675" y="1400175"/>
            <a:chExt cx="1201850" cy="2625375"/>
          </a:xfrm>
        </p:grpSpPr>
        <p:sp>
          <p:nvSpPr>
            <p:cNvPr id="421" name="Google Shape;421;p27"/>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27"/>
          <p:cNvSpPr/>
          <p:nvPr/>
        </p:nvSpPr>
        <p:spPr>
          <a:xfrm rot="6972383">
            <a:off x="2539361" y="4634780"/>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424" name="Shape 424"/>
        <p:cNvGrpSpPr/>
        <p:nvPr/>
      </p:nvGrpSpPr>
      <p:grpSpPr>
        <a:xfrm>
          <a:off x="0" y="0"/>
          <a:ext cx="0" cy="0"/>
          <a:chOff x="0" y="0"/>
          <a:chExt cx="0" cy="0"/>
        </a:xfrm>
      </p:grpSpPr>
      <p:sp>
        <p:nvSpPr>
          <p:cNvPr id="425" name="Google Shape;425;p28"/>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6" name="Google Shape;426;p28"/>
          <p:cNvSpPr txBox="1"/>
          <p:nvPr>
            <p:ph idx="1" type="subTitle"/>
          </p:nvPr>
        </p:nvSpPr>
        <p:spPr>
          <a:xfrm>
            <a:off x="49246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427" name="Google Shape;427;p28"/>
          <p:cNvGrpSpPr/>
          <p:nvPr/>
        </p:nvGrpSpPr>
        <p:grpSpPr>
          <a:xfrm>
            <a:off x="7541968" y="3505591"/>
            <a:ext cx="1985861" cy="1765938"/>
            <a:chOff x="3033525" y="2679425"/>
            <a:chExt cx="1834175" cy="1631050"/>
          </a:xfrm>
        </p:grpSpPr>
        <p:sp>
          <p:nvSpPr>
            <p:cNvPr id="428" name="Google Shape;428;p28"/>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28"/>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435" name="Shape 435"/>
        <p:cNvGrpSpPr/>
        <p:nvPr/>
      </p:nvGrpSpPr>
      <p:grpSpPr>
        <a:xfrm>
          <a:off x="0" y="0"/>
          <a:ext cx="0" cy="0"/>
          <a:chOff x="0" y="0"/>
          <a:chExt cx="0" cy="0"/>
        </a:xfrm>
      </p:grpSpPr>
      <p:sp>
        <p:nvSpPr>
          <p:cNvPr id="436" name="Google Shape;436;p29"/>
          <p:cNvSpPr txBox="1"/>
          <p:nvPr>
            <p:ph type="title"/>
          </p:nvPr>
        </p:nvSpPr>
        <p:spPr>
          <a:xfrm>
            <a:off x="716250" y="543200"/>
            <a:ext cx="73578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7" name="Google Shape;437;p29"/>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438" name="Google Shape;438;p29"/>
          <p:cNvGrpSpPr/>
          <p:nvPr/>
        </p:nvGrpSpPr>
        <p:grpSpPr>
          <a:xfrm>
            <a:off x="-33687" y="3415800"/>
            <a:ext cx="1499875" cy="1607950"/>
            <a:chOff x="-33687" y="113450"/>
            <a:chExt cx="1499875" cy="1607950"/>
          </a:xfrm>
        </p:grpSpPr>
        <p:sp>
          <p:nvSpPr>
            <p:cNvPr id="439" name="Google Shape;439;p29"/>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9"/>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2">
    <p:spTree>
      <p:nvGrpSpPr>
        <p:cNvPr id="446" name="Shape 446"/>
        <p:cNvGrpSpPr/>
        <p:nvPr/>
      </p:nvGrpSpPr>
      <p:grpSpPr>
        <a:xfrm>
          <a:off x="0" y="0"/>
          <a:ext cx="0" cy="0"/>
          <a:chOff x="0" y="0"/>
          <a:chExt cx="0" cy="0"/>
        </a:xfrm>
      </p:grpSpPr>
      <p:sp>
        <p:nvSpPr>
          <p:cNvPr id="447" name="Google Shape;447;p30"/>
          <p:cNvSpPr/>
          <p:nvPr/>
        </p:nvSpPr>
        <p:spPr>
          <a:xfrm flipH="1" rot="-9275902">
            <a:off x="3388571" y="3162920"/>
            <a:ext cx="723888" cy="1105844"/>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flipH="1" rot="-9275902">
            <a:off x="3354391" y="3523629"/>
            <a:ext cx="291343" cy="39290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rot="-5400000">
            <a:off x="5088475" y="4368536"/>
            <a:ext cx="976415" cy="668313"/>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716450" y="2438025"/>
            <a:ext cx="1920300" cy="270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0"/>
          <p:cNvGrpSpPr/>
          <p:nvPr/>
        </p:nvGrpSpPr>
        <p:grpSpPr>
          <a:xfrm rot="10800000">
            <a:off x="-164768" y="4156051"/>
            <a:ext cx="1642200" cy="1192850"/>
            <a:chOff x="924375" y="1304575"/>
            <a:chExt cx="1642200" cy="1192850"/>
          </a:xfrm>
        </p:grpSpPr>
        <p:sp>
          <p:nvSpPr>
            <p:cNvPr id="452" name="Google Shape;452;p30"/>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0"/>
          <p:cNvSpPr/>
          <p:nvPr/>
        </p:nvSpPr>
        <p:spPr>
          <a:xfrm>
            <a:off x="3611850" y="3037825"/>
            <a:ext cx="1920300" cy="216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6507200" y="3818175"/>
            <a:ext cx="1920300" cy="13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457" name="Google Shape;457;p30"/>
          <p:cNvSpPr txBox="1"/>
          <p:nvPr>
            <p:ph idx="1" type="subTitle"/>
          </p:nvPr>
        </p:nvSpPr>
        <p:spPr>
          <a:xfrm>
            <a:off x="716450" y="1769919"/>
            <a:ext cx="1920300" cy="125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458" name="Google Shape;458;p30"/>
          <p:cNvSpPr txBox="1"/>
          <p:nvPr>
            <p:ph hasCustomPrompt="1" idx="2" type="title"/>
          </p:nvPr>
        </p:nvSpPr>
        <p:spPr>
          <a:xfrm>
            <a:off x="716450" y="1249590"/>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459" name="Google Shape;459;p30"/>
          <p:cNvSpPr txBox="1"/>
          <p:nvPr>
            <p:ph idx="3" type="subTitle"/>
          </p:nvPr>
        </p:nvSpPr>
        <p:spPr>
          <a:xfrm>
            <a:off x="3611825" y="2354747"/>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60" name="Google Shape;460;p30"/>
          <p:cNvSpPr txBox="1"/>
          <p:nvPr>
            <p:ph hasCustomPrompt="1" idx="4" type="title"/>
          </p:nvPr>
        </p:nvSpPr>
        <p:spPr>
          <a:xfrm>
            <a:off x="3611825" y="1834419"/>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461" name="Google Shape;461;p30"/>
          <p:cNvSpPr txBox="1"/>
          <p:nvPr>
            <p:ph idx="5" type="subTitle"/>
          </p:nvPr>
        </p:nvSpPr>
        <p:spPr>
          <a:xfrm>
            <a:off x="6507200" y="3159521"/>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62" name="Google Shape;462;p30"/>
          <p:cNvSpPr txBox="1"/>
          <p:nvPr>
            <p:ph hasCustomPrompt="1" idx="6" type="title"/>
          </p:nvPr>
        </p:nvSpPr>
        <p:spPr>
          <a:xfrm>
            <a:off x="6507200" y="2639192"/>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grpSp>
        <p:nvGrpSpPr>
          <p:cNvPr id="463" name="Google Shape;463;p30"/>
          <p:cNvGrpSpPr/>
          <p:nvPr/>
        </p:nvGrpSpPr>
        <p:grpSpPr>
          <a:xfrm flipH="1" rot="10800000">
            <a:off x="7393975" y="-88825"/>
            <a:ext cx="1834175" cy="1631050"/>
            <a:chOff x="3033525" y="2679425"/>
            <a:chExt cx="1834175" cy="1631050"/>
          </a:xfrm>
        </p:grpSpPr>
        <p:sp>
          <p:nvSpPr>
            <p:cNvPr id="464" name="Google Shape;464;p30"/>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0"/>
          <p:cNvGrpSpPr/>
          <p:nvPr/>
        </p:nvGrpSpPr>
        <p:grpSpPr>
          <a:xfrm rot="5667719">
            <a:off x="7294962" y="531407"/>
            <a:ext cx="753523" cy="635695"/>
            <a:chOff x="3639300" y="1616750"/>
            <a:chExt cx="753500" cy="635675"/>
          </a:xfrm>
        </p:grpSpPr>
        <p:sp>
          <p:nvSpPr>
            <p:cNvPr id="468" name="Google Shape;468;p30"/>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470" name="Shape 470"/>
        <p:cNvGrpSpPr/>
        <p:nvPr/>
      </p:nvGrpSpPr>
      <p:grpSpPr>
        <a:xfrm>
          <a:off x="0" y="0"/>
          <a:ext cx="0" cy="0"/>
          <a:chOff x="0" y="0"/>
          <a:chExt cx="0" cy="0"/>
        </a:xfrm>
      </p:grpSpPr>
      <p:sp>
        <p:nvSpPr>
          <p:cNvPr id="471" name="Google Shape;471;p31"/>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grpSp>
        <p:nvGrpSpPr>
          <p:cNvPr id="472" name="Google Shape;472;p31"/>
          <p:cNvGrpSpPr/>
          <p:nvPr/>
        </p:nvGrpSpPr>
        <p:grpSpPr>
          <a:xfrm>
            <a:off x="8166950" y="-128750"/>
            <a:ext cx="1009050" cy="527050"/>
            <a:chOff x="6268475" y="1301925"/>
            <a:chExt cx="1009050" cy="527050"/>
          </a:xfrm>
        </p:grpSpPr>
        <p:sp>
          <p:nvSpPr>
            <p:cNvPr id="473" name="Google Shape;473;p31"/>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31"/>
          <p:cNvGrpSpPr/>
          <p:nvPr/>
        </p:nvGrpSpPr>
        <p:grpSpPr>
          <a:xfrm rot="-5400000">
            <a:off x="-457762" y="4032513"/>
            <a:ext cx="1592725" cy="754900"/>
            <a:chOff x="5113525" y="1408925"/>
            <a:chExt cx="1592725" cy="754900"/>
          </a:xfrm>
        </p:grpSpPr>
        <p:sp>
          <p:nvSpPr>
            <p:cNvPr id="476" name="Google Shape;476;p31"/>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78" name="Shape 478"/>
        <p:cNvGrpSpPr/>
        <p:nvPr/>
      </p:nvGrpSpPr>
      <p:grpSpPr>
        <a:xfrm>
          <a:off x="0" y="0"/>
          <a:ext cx="0" cy="0"/>
          <a:chOff x="0" y="0"/>
          <a:chExt cx="0" cy="0"/>
        </a:xfrm>
      </p:grpSpPr>
      <p:sp>
        <p:nvSpPr>
          <p:cNvPr id="479" name="Google Shape;479;p32"/>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480" name="Google Shape;480;p32"/>
          <p:cNvSpPr txBox="1"/>
          <p:nvPr>
            <p:ph idx="1" type="subTitle"/>
          </p:nvPr>
        </p:nvSpPr>
        <p:spPr>
          <a:xfrm>
            <a:off x="1097249" y="1496110"/>
            <a:ext cx="15792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81" name="Google Shape;481;p32"/>
          <p:cNvSpPr txBox="1"/>
          <p:nvPr>
            <p:ph idx="2" type="subTitle"/>
          </p:nvPr>
        </p:nvSpPr>
        <p:spPr>
          <a:xfrm>
            <a:off x="716250" y="2185660"/>
            <a:ext cx="21306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82" name="Google Shape;482;p32"/>
          <p:cNvSpPr txBox="1"/>
          <p:nvPr>
            <p:ph idx="3" type="subTitle"/>
          </p:nvPr>
        </p:nvSpPr>
        <p:spPr>
          <a:xfrm>
            <a:off x="6661463" y="149611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3" name="Google Shape;483;p32"/>
          <p:cNvSpPr txBox="1"/>
          <p:nvPr>
            <p:ph idx="4" type="subTitle"/>
          </p:nvPr>
        </p:nvSpPr>
        <p:spPr>
          <a:xfrm>
            <a:off x="6297150" y="2185660"/>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4" name="Google Shape;484;p32"/>
          <p:cNvSpPr txBox="1"/>
          <p:nvPr>
            <p:ph idx="5" type="subTitle"/>
          </p:nvPr>
        </p:nvSpPr>
        <p:spPr>
          <a:xfrm>
            <a:off x="1097250" y="3200920"/>
            <a:ext cx="1194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5" name="Google Shape;485;p32"/>
          <p:cNvSpPr txBox="1"/>
          <p:nvPr>
            <p:ph idx="6" type="subTitle"/>
          </p:nvPr>
        </p:nvSpPr>
        <p:spPr>
          <a:xfrm>
            <a:off x="7162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6" name="Google Shape;486;p32"/>
          <p:cNvSpPr txBox="1"/>
          <p:nvPr>
            <p:ph idx="7" type="subTitle"/>
          </p:nvPr>
        </p:nvSpPr>
        <p:spPr>
          <a:xfrm>
            <a:off x="6661463" y="320092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7" name="Google Shape;487;p32"/>
          <p:cNvSpPr txBox="1"/>
          <p:nvPr>
            <p:ph idx="8" type="subTitle"/>
          </p:nvPr>
        </p:nvSpPr>
        <p:spPr>
          <a:xfrm>
            <a:off x="62971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8" name="Google Shape;488;p32"/>
          <p:cNvSpPr txBox="1"/>
          <p:nvPr>
            <p:ph hasCustomPrompt="1" idx="9" type="title"/>
          </p:nvPr>
        </p:nvSpPr>
        <p:spPr>
          <a:xfrm>
            <a:off x="716250" y="1481479"/>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489" name="Google Shape;489;p32"/>
          <p:cNvSpPr txBox="1"/>
          <p:nvPr>
            <p:ph hasCustomPrompt="1" idx="13" type="title"/>
          </p:nvPr>
        </p:nvSpPr>
        <p:spPr>
          <a:xfrm>
            <a:off x="6297150" y="1481471"/>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490" name="Google Shape;490;p32"/>
          <p:cNvSpPr txBox="1"/>
          <p:nvPr>
            <p:ph hasCustomPrompt="1" idx="14" type="title"/>
          </p:nvPr>
        </p:nvSpPr>
        <p:spPr>
          <a:xfrm>
            <a:off x="716250" y="3185876"/>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491" name="Google Shape;491;p32"/>
          <p:cNvSpPr txBox="1"/>
          <p:nvPr>
            <p:ph hasCustomPrompt="1" idx="15" type="title"/>
          </p:nvPr>
        </p:nvSpPr>
        <p:spPr>
          <a:xfrm>
            <a:off x="6297150" y="3185870"/>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492" name="Google Shape;492;p32"/>
          <p:cNvSpPr/>
          <p:nvPr/>
        </p:nvSpPr>
        <p:spPr>
          <a:xfrm>
            <a:off x="8204100" y="-1008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8256275" y="617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589400" y="-70872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590275" y="15506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1_1_2">
    <p:spTree>
      <p:nvGrpSpPr>
        <p:cNvPr id="496" name="Shape 496"/>
        <p:cNvGrpSpPr/>
        <p:nvPr/>
      </p:nvGrpSpPr>
      <p:grpSpPr>
        <a:xfrm>
          <a:off x="0" y="0"/>
          <a:ext cx="0" cy="0"/>
          <a:chOff x="0" y="0"/>
          <a:chExt cx="0" cy="0"/>
        </a:xfrm>
      </p:grpSpPr>
      <p:sp>
        <p:nvSpPr>
          <p:cNvPr id="497" name="Google Shape;497;p33"/>
          <p:cNvSpPr txBox="1"/>
          <p:nvPr>
            <p:ph type="title"/>
          </p:nvPr>
        </p:nvSpPr>
        <p:spPr>
          <a:xfrm>
            <a:off x="716262" y="539496"/>
            <a:ext cx="2784900" cy="20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498" name="Google Shape;498;p33"/>
          <p:cNvSpPr txBox="1"/>
          <p:nvPr>
            <p:ph idx="1" type="subTitle"/>
          </p:nvPr>
        </p:nvSpPr>
        <p:spPr>
          <a:xfrm>
            <a:off x="716250" y="2266350"/>
            <a:ext cx="2055600" cy="1132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499" name="Google Shape;499;p33"/>
          <p:cNvGrpSpPr/>
          <p:nvPr/>
        </p:nvGrpSpPr>
        <p:grpSpPr>
          <a:xfrm rot="1515244">
            <a:off x="3967553" y="2625257"/>
            <a:ext cx="2307987" cy="1676459"/>
            <a:chOff x="924375" y="1304575"/>
            <a:chExt cx="1642200" cy="1192850"/>
          </a:xfrm>
        </p:grpSpPr>
        <p:sp>
          <p:nvSpPr>
            <p:cNvPr id="500" name="Google Shape;500;p33"/>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3"/>
          <p:cNvGrpSpPr/>
          <p:nvPr/>
        </p:nvGrpSpPr>
        <p:grpSpPr>
          <a:xfrm rot="-1846565">
            <a:off x="2740505" y="3353532"/>
            <a:ext cx="990530" cy="893677"/>
            <a:chOff x="5700725" y="2096750"/>
            <a:chExt cx="990500" cy="893650"/>
          </a:xfrm>
        </p:grpSpPr>
        <p:sp>
          <p:nvSpPr>
            <p:cNvPr id="503" name="Google Shape;503;p33"/>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ONE_COLUMN_TEXT_2_1">
    <p:spTree>
      <p:nvGrpSpPr>
        <p:cNvPr id="505" name="Shape 505"/>
        <p:cNvGrpSpPr/>
        <p:nvPr/>
      </p:nvGrpSpPr>
      <p:grpSpPr>
        <a:xfrm>
          <a:off x="0" y="0"/>
          <a:ext cx="0" cy="0"/>
          <a:chOff x="0" y="0"/>
          <a:chExt cx="0" cy="0"/>
        </a:xfrm>
      </p:grpSpPr>
      <p:sp>
        <p:nvSpPr>
          <p:cNvPr id="506" name="Google Shape;506;p34"/>
          <p:cNvSpPr txBox="1"/>
          <p:nvPr>
            <p:ph type="title"/>
          </p:nvPr>
        </p:nvSpPr>
        <p:spPr>
          <a:xfrm>
            <a:off x="716050" y="539500"/>
            <a:ext cx="56811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507" name="Google Shape;507;p34"/>
          <p:cNvSpPr/>
          <p:nvPr/>
        </p:nvSpPr>
        <p:spPr>
          <a:xfrm rot="10800000">
            <a:off x="7632713" y="-5480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rot="10800000">
            <a:off x="7713188" y="2131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116300" y="21610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08250" y="4396575"/>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117175" y="44204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05675" y="4785425"/>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
    <p:spTree>
      <p:nvGrpSpPr>
        <p:cNvPr id="513" name="Shape 513"/>
        <p:cNvGrpSpPr/>
        <p:nvPr/>
      </p:nvGrpSpPr>
      <p:grpSpPr>
        <a:xfrm>
          <a:off x="0" y="0"/>
          <a:ext cx="0" cy="0"/>
          <a:chOff x="0" y="0"/>
          <a:chExt cx="0" cy="0"/>
        </a:xfrm>
      </p:grpSpPr>
      <p:sp>
        <p:nvSpPr>
          <p:cNvPr id="514" name="Google Shape;514;p35"/>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15" name="Google Shape;515;p35"/>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3">
    <p:bg>
      <p:bgPr>
        <a:solidFill>
          <a:schemeClr val="lt1"/>
        </a:solidFill>
      </p:bgPr>
    </p:bg>
    <p:spTree>
      <p:nvGrpSpPr>
        <p:cNvPr id="519" name="Shape 519"/>
        <p:cNvGrpSpPr/>
        <p:nvPr/>
      </p:nvGrpSpPr>
      <p:grpSpPr>
        <a:xfrm>
          <a:off x="0" y="0"/>
          <a:ext cx="0" cy="0"/>
          <a:chOff x="0" y="0"/>
          <a:chExt cx="0" cy="0"/>
        </a:xfrm>
      </p:grpSpPr>
      <p:sp>
        <p:nvSpPr>
          <p:cNvPr id="520" name="Google Shape;520;p36"/>
          <p:cNvSpPr txBox="1"/>
          <p:nvPr>
            <p:ph type="title"/>
          </p:nvPr>
        </p:nvSpPr>
        <p:spPr>
          <a:xfrm>
            <a:off x="716250" y="540865"/>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_2">
    <p:spTree>
      <p:nvGrpSpPr>
        <p:cNvPr id="521" name="Shape 521"/>
        <p:cNvGrpSpPr/>
        <p:nvPr/>
      </p:nvGrpSpPr>
      <p:grpSpPr>
        <a:xfrm>
          <a:off x="0" y="0"/>
          <a:ext cx="0" cy="0"/>
          <a:chOff x="0" y="0"/>
          <a:chExt cx="0" cy="0"/>
        </a:xfrm>
      </p:grpSpPr>
      <p:sp>
        <p:nvSpPr>
          <p:cNvPr id="522" name="Google Shape;522;p37"/>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23" name="Google Shape;523;p37"/>
          <p:cNvSpPr txBox="1"/>
          <p:nvPr>
            <p:ph idx="1" type="subTitle"/>
          </p:nvPr>
        </p:nvSpPr>
        <p:spPr>
          <a:xfrm>
            <a:off x="716250" y="3645145"/>
            <a:ext cx="2142000" cy="67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24" name="Google Shape;524;p37"/>
          <p:cNvSpPr txBox="1"/>
          <p:nvPr>
            <p:ph idx="2" type="subTitle"/>
          </p:nvPr>
        </p:nvSpPr>
        <p:spPr>
          <a:xfrm>
            <a:off x="337130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5" name="Google Shape;525;p37"/>
          <p:cNvSpPr txBox="1"/>
          <p:nvPr>
            <p:ph idx="3" type="subTitle"/>
          </p:nvPr>
        </p:nvSpPr>
        <p:spPr>
          <a:xfrm>
            <a:off x="602635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6" name="Google Shape;526;p37"/>
          <p:cNvSpPr txBox="1"/>
          <p:nvPr>
            <p:ph idx="4" type="subTitle"/>
          </p:nvPr>
        </p:nvSpPr>
        <p:spPr>
          <a:xfrm>
            <a:off x="7162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527" name="Google Shape;527;p37"/>
          <p:cNvSpPr txBox="1"/>
          <p:nvPr>
            <p:ph idx="5" type="subTitle"/>
          </p:nvPr>
        </p:nvSpPr>
        <p:spPr>
          <a:xfrm>
            <a:off x="337130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528" name="Google Shape;528;p37"/>
          <p:cNvSpPr txBox="1"/>
          <p:nvPr>
            <p:ph idx="6" type="subTitle"/>
          </p:nvPr>
        </p:nvSpPr>
        <p:spPr>
          <a:xfrm>
            <a:off x="60263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529" name="Google Shape;529;p37"/>
          <p:cNvSpPr/>
          <p:nvPr/>
        </p:nvSpPr>
        <p:spPr>
          <a:xfrm>
            <a:off x="8084325" y="-99500"/>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9291450" y="-99500"/>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7002050" y="-366050"/>
            <a:ext cx="1713000" cy="10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rot="-5400000">
            <a:off x="-408050" y="427236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rot="-5400000">
            <a:off x="-84650" y="3849913"/>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flipH="1" rot="-1945347">
            <a:off x="-1394767" y="1479549"/>
            <a:ext cx="2235921" cy="1624113"/>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flipH="1" rot="-1945347">
            <a:off x="-280137" y="1356314"/>
            <a:ext cx="747758" cy="1011454"/>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flipH="1" rot="3323966">
            <a:off x="730668" y="2021042"/>
            <a:ext cx="540405" cy="51142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flipH="1" rot="3323966">
            <a:off x="612024" y="2001574"/>
            <a:ext cx="432745" cy="458257"/>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7"/>
          <p:cNvGrpSpPr/>
          <p:nvPr/>
        </p:nvGrpSpPr>
        <p:grpSpPr>
          <a:xfrm rot="752930">
            <a:off x="1670264" y="2215328"/>
            <a:ext cx="614527" cy="554439"/>
            <a:chOff x="5700725" y="2096750"/>
            <a:chExt cx="990500" cy="893650"/>
          </a:xfrm>
        </p:grpSpPr>
        <p:sp>
          <p:nvSpPr>
            <p:cNvPr id="539" name="Google Shape;539;p37"/>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
    <p:spTree>
      <p:nvGrpSpPr>
        <p:cNvPr id="541" name="Shape 541"/>
        <p:cNvGrpSpPr/>
        <p:nvPr/>
      </p:nvGrpSpPr>
      <p:grpSpPr>
        <a:xfrm>
          <a:off x="0" y="0"/>
          <a:ext cx="0" cy="0"/>
          <a:chOff x="0" y="0"/>
          <a:chExt cx="0" cy="0"/>
        </a:xfrm>
      </p:grpSpPr>
      <p:sp>
        <p:nvSpPr>
          <p:cNvPr id="542" name="Google Shape;542;p38"/>
          <p:cNvSpPr txBox="1"/>
          <p:nvPr>
            <p:ph type="title"/>
          </p:nvPr>
        </p:nvSpPr>
        <p:spPr>
          <a:xfrm>
            <a:off x="716250" y="5408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43" name="Google Shape;543;p38"/>
          <p:cNvSpPr/>
          <p:nvPr/>
        </p:nvSpPr>
        <p:spPr>
          <a:xfrm>
            <a:off x="8278407" y="4764865"/>
            <a:ext cx="601847" cy="368913"/>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8079017" y="3422562"/>
            <a:ext cx="1064999" cy="1720961"/>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7638524" y="3129627"/>
            <a:ext cx="1003377" cy="915902"/>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8132490" y="3474241"/>
            <a:ext cx="521187" cy="549270"/>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7516651" y="-11252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7602801" y="-20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494450" y="4515775"/>
            <a:ext cx="2184915" cy="668452"/>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941929" y="4559109"/>
            <a:ext cx="665151" cy="423636"/>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8"/>
          <p:cNvGrpSpPr/>
          <p:nvPr/>
        </p:nvGrpSpPr>
        <p:grpSpPr>
          <a:xfrm rot="-2700000">
            <a:off x="6821202" y="1159923"/>
            <a:ext cx="894966" cy="644919"/>
            <a:chOff x="1224745" y="2688978"/>
            <a:chExt cx="894975" cy="644925"/>
          </a:xfrm>
        </p:grpSpPr>
        <p:sp>
          <p:nvSpPr>
            <p:cNvPr id="552" name="Google Shape;552;p38"/>
            <p:cNvSpPr/>
            <p:nvPr/>
          </p:nvSpPr>
          <p:spPr>
            <a:xfrm>
              <a:off x="1224745" y="2688978"/>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1716445" y="2738203"/>
              <a:ext cx="403275" cy="571300"/>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1_3">
    <p:spTree>
      <p:nvGrpSpPr>
        <p:cNvPr id="554" name="Shape 554"/>
        <p:cNvGrpSpPr/>
        <p:nvPr/>
      </p:nvGrpSpPr>
      <p:grpSpPr>
        <a:xfrm>
          <a:off x="0" y="0"/>
          <a:ext cx="0" cy="0"/>
          <a:chOff x="0" y="0"/>
          <a:chExt cx="0" cy="0"/>
        </a:xfrm>
      </p:grpSpPr>
      <p:sp>
        <p:nvSpPr>
          <p:cNvPr id="555" name="Google Shape;555;p39"/>
          <p:cNvSpPr txBox="1"/>
          <p:nvPr>
            <p:ph type="title"/>
          </p:nvPr>
        </p:nvSpPr>
        <p:spPr>
          <a:xfrm>
            <a:off x="716250" y="543200"/>
            <a:ext cx="4720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56" name="Google Shape;556;p39"/>
          <p:cNvSpPr txBox="1"/>
          <p:nvPr>
            <p:ph hasCustomPrompt="1" idx="2" type="title"/>
          </p:nvPr>
        </p:nvSpPr>
        <p:spPr>
          <a:xfrm>
            <a:off x="716252" y="1272795"/>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557" name="Google Shape;557;p39"/>
          <p:cNvSpPr txBox="1"/>
          <p:nvPr>
            <p:ph idx="1" type="subTitle"/>
          </p:nvPr>
        </p:nvSpPr>
        <p:spPr>
          <a:xfrm>
            <a:off x="716252" y="2129226"/>
            <a:ext cx="1773900" cy="614100"/>
          </a:xfrm>
          <a:prstGeom prst="rect">
            <a:avLst/>
          </a:prstGeom>
        </p:spPr>
        <p:txBody>
          <a:bodyPr anchorCtr="0" anchor="b" bIns="91425" lIns="91425" spcFirstLastPara="1" rIns="91425" wrap="square" tIns="91425">
            <a:noAutofit/>
          </a:bodyPr>
          <a:lstStyle>
            <a:lvl1pPr lvl="0" algn="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58" name="Google Shape;558;p39"/>
          <p:cNvSpPr txBox="1"/>
          <p:nvPr>
            <p:ph hasCustomPrompt="1" idx="3" type="title"/>
          </p:nvPr>
        </p:nvSpPr>
        <p:spPr>
          <a:xfrm>
            <a:off x="6649003" y="1272795"/>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559" name="Google Shape;559;p39"/>
          <p:cNvSpPr txBox="1"/>
          <p:nvPr>
            <p:ph idx="4" type="subTitle"/>
          </p:nvPr>
        </p:nvSpPr>
        <p:spPr>
          <a:xfrm>
            <a:off x="6648103" y="2129226"/>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0" name="Google Shape;560;p39"/>
          <p:cNvSpPr txBox="1"/>
          <p:nvPr>
            <p:ph hasCustomPrompt="1" idx="5" type="title"/>
          </p:nvPr>
        </p:nvSpPr>
        <p:spPr>
          <a:xfrm>
            <a:off x="716252" y="3137320"/>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561" name="Google Shape;561;p39"/>
          <p:cNvSpPr txBox="1"/>
          <p:nvPr>
            <p:ph idx="6" type="subTitle"/>
          </p:nvPr>
        </p:nvSpPr>
        <p:spPr>
          <a:xfrm>
            <a:off x="716252" y="3993751"/>
            <a:ext cx="1773900" cy="61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2" name="Google Shape;562;p39"/>
          <p:cNvSpPr txBox="1"/>
          <p:nvPr>
            <p:ph hasCustomPrompt="1" idx="7" type="title"/>
          </p:nvPr>
        </p:nvSpPr>
        <p:spPr>
          <a:xfrm>
            <a:off x="6649003" y="3137320"/>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563" name="Google Shape;563;p39"/>
          <p:cNvSpPr txBox="1"/>
          <p:nvPr>
            <p:ph idx="8" type="subTitle"/>
          </p:nvPr>
        </p:nvSpPr>
        <p:spPr>
          <a:xfrm>
            <a:off x="6648103" y="3993751"/>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564" name="Google Shape;564;p39"/>
          <p:cNvGrpSpPr/>
          <p:nvPr/>
        </p:nvGrpSpPr>
        <p:grpSpPr>
          <a:xfrm rot="-5400000">
            <a:off x="7797199" y="-549076"/>
            <a:ext cx="1175456" cy="1743807"/>
            <a:chOff x="3639300" y="1362050"/>
            <a:chExt cx="1228400" cy="1822350"/>
          </a:xfrm>
        </p:grpSpPr>
        <p:sp>
          <p:nvSpPr>
            <p:cNvPr id="565" name="Google Shape;565;p39"/>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3749850" y="13620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9"/>
          <p:cNvSpPr/>
          <p:nvPr/>
        </p:nvSpPr>
        <p:spPr>
          <a:xfrm>
            <a:off x="0" y="460030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1172625" y="46356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_2">
    <p:spTree>
      <p:nvGrpSpPr>
        <p:cNvPr id="571" name="Shape 571"/>
        <p:cNvGrpSpPr/>
        <p:nvPr/>
      </p:nvGrpSpPr>
      <p:grpSpPr>
        <a:xfrm>
          <a:off x="0" y="0"/>
          <a:ext cx="0" cy="0"/>
          <a:chOff x="0" y="0"/>
          <a:chExt cx="0" cy="0"/>
        </a:xfrm>
      </p:grpSpPr>
      <p:sp>
        <p:nvSpPr>
          <p:cNvPr id="572" name="Google Shape;572;p40"/>
          <p:cNvSpPr txBox="1"/>
          <p:nvPr>
            <p:ph type="title"/>
          </p:nvPr>
        </p:nvSpPr>
        <p:spPr>
          <a:xfrm>
            <a:off x="3453003" y="3905900"/>
            <a:ext cx="47520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73" name="Google Shape;573;p40"/>
          <p:cNvSpPr txBox="1"/>
          <p:nvPr>
            <p:ph hasCustomPrompt="1" idx="2" type="title"/>
          </p:nvPr>
        </p:nvSpPr>
        <p:spPr>
          <a:xfrm>
            <a:off x="716250" y="543200"/>
            <a:ext cx="2959500" cy="1512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4" name="Google Shape;574;p40"/>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flipH="1">
            <a:off x="583631" y="3293213"/>
            <a:ext cx="743094" cy="58071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8199150" y="-1584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7044200" y="-514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8251325" y="-514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rot="-6359726">
            <a:off x="6196703" y="-6283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rot="-6359726">
            <a:off x="6479876" y="3692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583" name="Shape 583"/>
        <p:cNvGrpSpPr/>
        <p:nvPr/>
      </p:nvGrpSpPr>
      <p:grpSpPr>
        <a:xfrm>
          <a:off x="0" y="0"/>
          <a:ext cx="0" cy="0"/>
          <a:chOff x="0" y="0"/>
          <a:chExt cx="0" cy="0"/>
        </a:xfrm>
      </p:grpSpPr>
      <p:sp>
        <p:nvSpPr>
          <p:cNvPr id="584" name="Google Shape;584;p41"/>
          <p:cNvSpPr txBox="1"/>
          <p:nvPr>
            <p:ph type="title"/>
          </p:nvPr>
        </p:nvSpPr>
        <p:spPr>
          <a:xfrm>
            <a:off x="716259" y="543200"/>
            <a:ext cx="36270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85" name="Google Shape;585;p41"/>
          <p:cNvSpPr txBox="1"/>
          <p:nvPr>
            <p:ph idx="1" type="subTitle"/>
          </p:nvPr>
        </p:nvSpPr>
        <p:spPr>
          <a:xfrm>
            <a:off x="6370125" y="1000592"/>
            <a:ext cx="20214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6" name="Google Shape;586;p41"/>
          <p:cNvSpPr txBox="1"/>
          <p:nvPr>
            <p:ph idx="2" type="subTitle"/>
          </p:nvPr>
        </p:nvSpPr>
        <p:spPr>
          <a:xfrm>
            <a:off x="6370125" y="1413155"/>
            <a:ext cx="20214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7" name="Google Shape;587;p41"/>
          <p:cNvSpPr txBox="1"/>
          <p:nvPr>
            <p:ph idx="3" type="subTitle"/>
          </p:nvPr>
        </p:nvSpPr>
        <p:spPr>
          <a:xfrm>
            <a:off x="6370125" y="2242293"/>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8" name="Google Shape;588;p41"/>
          <p:cNvSpPr txBox="1"/>
          <p:nvPr>
            <p:ph idx="4" type="subTitle"/>
          </p:nvPr>
        </p:nvSpPr>
        <p:spPr>
          <a:xfrm>
            <a:off x="6370125" y="2657325"/>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9" name="Google Shape;589;p41"/>
          <p:cNvSpPr txBox="1"/>
          <p:nvPr>
            <p:ph idx="5" type="subTitle"/>
          </p:nvPr>
        </p:nvSpPr>
        <p:spPr>
          <a:xfrm>
            <a:off x="6370125" y="3483999"/>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0" name="Google Shape;590;p41"/>
          <p:cNvSpPr txBox="1"/>
          <p:nvPr>
            <p:ph idx="6" type="subTitle"/>
          </p:nvPr>
        </p:nvSpPr>
        <p:spPr>
          <a:xfrm>
            <a:off x="6370125" y="3899026"/>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1" name="Google Shape;591;p41"/>
          <p:cNvSpPr/>
          <p:nvPr/>
        </p:nvSpPr>
        <p:spPr>
          <a:xfrm>
            <a:off x="8012042" y="-55570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6974981" y="-616581"/>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7599487" y="-549345"/>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7939165" y="-62930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6979923" y="-901807"/>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7044318" y="107326"/>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41"/>
          <p:cNvGrpSpPr/>
          <p:nvPr/>
        </p:nvGrpSpPr>
        <p:grpSpPr>
          <a:xfrm rot="-8253681">
            <a:off x="7158920" y="53553"/>
            <a:ext cx="753500" cy="635675"/>
            <a:chOff x="3639300" y="1616750"/>
            <a:chExt cx="753500" cy="635675"/>
          </a:xfrm>
        </p:grpSpPr>
        <p:sp>
          <p:nvSpPr>
            <p:cNvPr id="598" name="Google Shape;598;p41"/>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41"/>
          <p:cNvGrpSpPr/>
          <p:nvPr/>
        </p:nvGrpSpPr>
        <p:grpSpPr>
          <a:xfrm rot="5400000">
            <a:off x="136560" y="4274347"/>
            <a:ext cx="808790" cy="1081915"/>
            <a:chOff x="5700725" y="2096750"/>
            <a:chExt cx="1468925" cy="1964975"/>
          </a:xfrm>
        </p:grpSpPr>
        <p:sp>
          <p:nvSpPr>
            <p:cNvPr id="601" name="Google Shape;601;p41"/>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605" name="Shape 605"/>
        <p:cNvGrpSpPr/>
        <p:nvPr/>
      </p:nvGrpSpPr>
      <p:grpSpPr>
        <a:xfrm>
          <a:off x="0" y="0"/>
          <a:ext cx="0" cy="0"/>
          <a:chOff x="0" y="0"/>
          <a:chExt cx="0" cy="0"/>
        </a:xfrm>
      </p:grpSpPr>
      <p:sp>
        <p:nvSpPr>
          <p:cNvPr id="606" name="Google Shape;606;p42"/>
          <p:cNvSpPr txBox="1"/>
          <p:nvPr>
            <p:ph type="title"/>
          </p:nvPr>
        </p:nvSpPr>
        <p:spPr>
          <a:xfrm>
            <a:off x="716250" y="540618"/>
            <a:ext cx="5351700" cy="670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07" name="Google Shape;607;p42"/>
          <p:cNvSpPr txBox="1"/>
          <p:nvPr>
            <p:ph idx="1" type="subTitle"/>
          </p:nvPr>
        </p:nvSpPr>
        <p:spPr>
          <a:xfrm>
            <a:off x="1387275" y="1661063"/>
            <a:ext cx="1115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8" name="Google Shape;608;p42"/>
          <p:cNvSpPr txBox="1"/>
          <p:nvPr>
            <p:ph idx="2" type="subTitle"/>
          </p:nvPr>
        </p:nvSpPr>
        <p:spPr>
          <a:xfrm>
            <a:off x="2420050" y="1661063"/>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9" name="Google Shape;609;p42"/>
          <p:cNvSpPr txBox="1"/>
          <p:nvPr>
            <p:ph idx="3" type="subTitle"/>
          </p:nvPr>
        </p:nvSpPr>
        <p:spPr>
          <a:xfrm>
            <a:off x="1386319" y="2706231"/>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0" name="Google Shape;610;p42"/>
          <p:cNvSpPr txBox="1"/>
          <p:nvPr>
            <p:ph idx="4" type="subTitle"/>
          </p:nvPr>
        </p:nvSpPr>
        <p:spPr>
          <a:xfrm>
            <a:off x="2420044" y="2706231"/>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1" name="Google Shape;611;p42"/>
          <p:cNvSpPr txBox="1"/>
          <p:nvPr>
            <p:ph idx="5" type="subTitle"/>
          </p:nvPr>
        </p:nvSpPr>
        <p:spPr>
          <a:xfrm>
            <a:off x="1386319" y="3751400"/>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2" name="Google Shape;612;p42"/>
          <p:cNvSpPr txBox="1"/>
          <p:nvPr>
            <p:ph idx="6" type="subTitle"/>
          </p:nvPr>
        </p:nvSpPr>
        <p:spPr>
          <a:xfrm>
            <a:off x="2420045" y="3751400"/>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3" name="Google Shape;613;p42"/>
          <p:cNvSpPr/>
          <p:nvPr/>
        </p:nvSpPr>
        <p:spPr>
          <a:xfrm flipH="1">
            <a:off x="-171484" y="4744993"/>
            <a:ext cx="1110826" cy="440712"/>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flipH="1">
            <a:off x="-115297" y="4747053"/>
            <a:ext cx="410235" cy="251461"/>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flipH="1">
            <a:off x="-295075" y="3832037"/>
            <a:ext cx="725933" cy="1173054"/>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p:nvPr/>
        </p:nvSpPr>
        <p:spPr>
          <a:xfrm flipH="1">
            <a:off x="47202" y="3632350"/>
            <a:ext cx="683929" cy="624304"/>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flipH="1">
            <a:off x="39151" y="3867265"/>
            <a:ext cx="355256" cy="374397"/>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p:cSld name="CUSTOM_2_2_2">
    <p:spTree>
      <p:nvGrpSpPr>
        <p:cNvPr id="618" name="Shape 618"/>
        <p:cNvGrpSpPr/>
        <p:nvPr/>
      </p:nvGrpSpPr>
      <p:grpSpPr>
        <a:xfrm>
          <a:off x="0" y="0"/>
          <a:ext cx="0" cy="0"/>
          <a:chOff x="0" y="0"/>
          <a:chExt cx="0" cy="0"/>
        </a:xfrm>
      </p:grpSpPr>
      <p:sp>
        <p:nvSpPr>
          <p:cNvPr id="619" name="Google Shape;619;p43"/>
          <p:cNvSpPr txBox="1"/>
          <p:nvPr>
            <p:ph type="title"/>
          </p:nvPr>
        </p:nvSpPr>
        <p:spPr>
          <a:xfrm>
            <a:off x="716250" y="540875"/>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20" name="Google Shape;620;p43"/>
          <p:cNvSpPr txBox="1"/>
          <p:nvPr>
            <p:ph idx="1" type="subTitle"/>
          </p:nvPr>
        </p:nvSpPr>
        <p:spPr>
          <a:xfrm>
            <a:off x="5148200" y="1371600"/>
            <a:ext cx="3279600" cy="30861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621" name="Google Shape;621;p43"/>
          <p:cNvSpPr/>
          <p:nvPr/>
        </p:nvSpPr>
        <p:spPr>
          <a:xfrm flipH="1" rot="10800000">
            <a:off x="7602801"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43"/>
          <p:cNvGrpSpPr/>
          <p:nvPr/>
        </p:nvGrpSpPr>
        <p:grpSpPr>
          <a:xfrm flipH="1" rot="-5400000">
            <a:off x="5372413" y="-356913"/>
            <a:ext cx="884350" cy="898525"/>
            <a:chOff x="2714650" y="3639413"/>
            <a:chExt cx="884350" cy="898525"/>
          </a:xfrm>
        </p:grpSpPr>
        <p:sp>
          <p:nvSpPr>
            <p:cNvPr id="623" name="Google Shape;623;p43"/>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3"/>
          <p:cNvGrpSpPr/>
          <p:nvPr/>
        </p:nvGrpSpPr>
        <p:grpSpPr>
          <a:xfrm flipH="1">
            <a:off x="6260144" y="-165852"/>
            <a:ext cx="2883746" cy="1151043"/>
            <a:chOff x="5113525" y="1300068"/>
            <a:chExt cx="2164000" cy="863757"/>
          </a:xfrm>
        </p:grpSpPr>
        <p:sp>
          <p:nvSpPr>
            <p:cNvPr id="627" name="Google Shape;627;p43"/>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43"/>
          <p:cNvGrpSpPr/>
          <p:nvPr/>
        </p:nvGrpSpPr>
        <p:grpSpPr>
          <a:xfrm>
            <a:off x="7" y="3016426"/>
            <a:ext cx="973739" cy="2127079"/>
            <a:chOff x="2810675" y="1400175"/>
            <a:chExt cx="1201850" cy="2625375"/>
          </a:xfrm>
        </p:grpSpPr>
        <p:sp>
          <p:nvSpPr>
            <p:cNvPr id="631" name="Google Shape;631;p43"/>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43"/>
          <p:cNvSpPr/>
          <p:nvPr/>
        </p:nvSpPr>
        <p:spPr>
          <a:xfrm flipH="1" rot="10800000">
            <a:off x="7516651"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ullet lists">
  <p:cSld name="CUSTOM_2_2_2_1_1">
    <p:spTree>
      <p:nvGrpSpPr>
        <p:cNvPr id="634" name="Shape 634"/>
        <p:cNvGrpSpPr/>
        <p:nvPr/>
      </p:nvGrpSpPr>
      <p:grpSpPr>
        <a:xfrm>
          <a:off x="0" y="0"/>
          <a:ext cx="0" cy="0"/>
          <a:chOff x="0" y="0"/>
          <a:chExt cx="0" cy="0"/>
        </a:xfrm>
      </p:grpSpPr>
      <p:sp>
        <p:nvSpPr>
          <p:cNvPr id="635" name="Google Shape;635;p44"/>
          <p:cNvSpPr txBox="1"/>
          <p:nvPr>
            <p:ph type="title"/>
          </p:nvPr>
        </p:nvSpPr>
        <p:spPr>
          <a:xfrm>
            <a:off x="716250" y="540618"/>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36" name="Google Shape;636;p44"/>
          <p:cNvSpPr txBox="1"/>
          <p:nvPr>
            <p:ph idx="1" type="subTitle"/>
          </p:nvPr>
        </p:nvSpPr>
        <p:spPr>
          <a:xfrm>
            <a:off x="4572000" y="4099626"/>
            <a:ext cx="3855900" cy="6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637" name="Google Shape;637;p44"/>
          <p:cNvSpPr txBox="1"/>
          <p:nvPr>
            <p:ph idx="2" type="subTitle"/>
          </p:nvPr>
        </p:nvSpPr>
        <p:spPr>
          <a:xfrm>
            <a:off x="4572000" y="3566151"/>
            <a:ext cx="3858900" cy="3996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38" name="Google Shape;638;p44"/>
          <p:cNvSpPr txBox="1"/>
          <p:nvPr>
            <p:ph idx="3" type="subTitle"/>
          </p:nvPr>
        </p:nvSpPr>
        <p:spPr>
          <a:xfrm>
            <a:off x="716175" y="1653725"/>
            <a:ext cx="3855900" cy="28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639" name="Google Shape;639;p44"/>
          <p:cNvSpPr txBox="1"/>
          <p:nvPr>
            <p:ph idx="4"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0" name="Google Shape;640;p44"/>
          <p:cNvSpPr txBox="1"/>
          <p:nvPr>
            <p:ph idx="5" type="subTitle"/>
          </p:nvPr>
        </p:nvSpPr>
        <p:spPr>
          <a:xfrm>
            <a:off x="4573650" y="1650900"/>
            <a:ext cx="3855900" cy="184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641" name="Google Shape;641;p44"/>
          <p:cNvGrpSpPr/>
          <p:nvPr/>
        </p:nvGrpSpPr>
        <p:grpSpPr>
          <a:xfrm flipH="1" rot="10800000">
            <a:off x="7395775" y="-88825"/>
            <a:ext cx="1834175" cy="1631050"/>
            <a:chOff x="3033525" y="2679425"/>
            <a:chExt cx="1834175" cy="1631050"/>
          </a:xfrm>
        </p:grpSpPr>
        <p:sp>
          <p:nvSpPr>
            <p:cNvPr id="642" name="Google Shape;642;p44"/>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4"/>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4"/>
          <p:cNvGrpSpPr/>
          <p:nvPr/>
        </p:nvGrpSpPr>
        <p:grpSpPr>
          <a:xfrm rot="5667719">
            <a:off x="7296762" y="531407"/>
            <a:ext cx="753523" cy="635695"/>
            <a:chOff x="3639300" y="1616750"/>
            <a:chExt cx="753500" cy="635675"/>
          </a:xfrm>
        </p:grpSpPr>
        <p:sp>
          <p:nvSpPr>
            <p:cNvPr id="646" name="Google Shape;646;p44"/>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4"/>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1">
  <p:cSld name="CUSTOM_2_2_2_1_1_1">
    <p:spTree>
      <p:nvGrpSpPr>
        <p:cNvPr id="648" name="Shape 648"/>
        <p:cNvGrpSpPr/>
        <p:nvPr/>
      </p:nvGrpSpPr>
      <p:grpSpPr>
        <a:xfrm>
          <a:off x="0" y="0"/>
          <a:ext cx="0" cy="0"/>
          <a:chOff x="0" y="0"/>
          <a:chExt cx="0" cy="0"/>
        </a:xfrm>
      </p:grpSpPr>
      <p:sp>
        <p:nvSpPr>
          <p:cNvPr id="649" name="Google Shape;649;p45"/>
          <p:cNvSpPr txBox="1"/>
          <p:nvPr>
            <p:ph type="title"/>
          </p:nvPr>
        </p:nvSpPr>
        <p:spPr>
          <a:xfrm>
            <a:off x="716250" y="540618"/>
            <a:ext cx="53613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50" name="Google Shape;650;p45"/>
          <p:cNvSpPr txBox="1"/>
          <p:nvPr>
            <p:ph idx="1" type="subTitle"/>
          </p:nvPr>
        </p:nvSpPr>
        <p:spPr>
          <a:xfrm>
            <a:off x="716175" y="1653725"/>
            <a:ext cx="5280900" cy="29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651" name="Google Shape;651;p45"/>
          <p:cNvSpPr txBox="1"/>
          <p:nvPr>
            <p:ph idx="2"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652" name="Shape 652"/>
        <p:cNvGrpSpPr/>
        <p:nvPr/>
      </p:nvGrpSpPr>
      <p:grpSpPr>
        <a:xfrm>
          <a:off x="0" y="0"/>
          <a:ext cx="0" cy="0"/>
          <a:chOff x="0" y="0"/>
          <a:chExt cx="0" cy="0"/>
        </a:xfrm>
      </p:grpSpPr>
      <p:sp>
        <p:nvSpPr>
          <p:cNvPr id="653" name="Google Shape;653;p46"/>
          <p:cNvSpPr txBox="1"/>
          <p:nvPr>
            <p:ph type="title"/>
          </p:nvPr>
        </p:nvSpPr>
        <p:spPr>
          <a:xfrm>
            <a:off x="716250" y="540618"/>
            <a:ext cx="35787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54" name="Google Shape;654;p46"/>
          <p:cNvSpPr txBox="1"/>
          <p:nvPr>
            <p:ph idx="1" type="subTitle"/>
          </p:nvPr>
        </p:nvSpPr>
        <p:spPr>
          <a:xfrm>
            <a:off x="4683979" y="1422984"/>
            <a:ext cx="12351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5" name="Google Shape;655;p46"/>
          <p:cNvSpPr txBox="1"/>
          <p:nvPr>
            <p:ph idx="2" type="subTitle"/>
          </p:nvPr>
        </p:nvSpPr>
        <p:spPr>
          <a:xfrm>
            <a:off x="5970300" y="1472050"/>
            <a:ext cx="2455200" cy="73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6" name="Google Shape;656;p46"/>
          <p:cNvSpPr txBox="1"/>
          <p:nvPr>
            <p:ph idx="3" type="subTitle"/>
          </p:nvPr>
        </p:nvSpPr>
        <p:spPr>
          <a:xfrm>
            <a:off x="4683979" y="2472868"/>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7" name="Google Shape;657;p46"/>
          <p:cNvSpPr txBox="1"/>
          <p:nvPr>
            <p:ph idx="4" type="subTitle"/>
          </p:nvPr>
        </p:nvSpPr>
        <p:spPr>
          <a:xfrm>
            <a:off x="5968044" y="2521928"/>
            <a:ext cx="24597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8" name="Google Shape;658;p46"/>
          <p:cNvSpPr txBox="1"/>
          <p:nvPr>
            <p:ph idx="5" type="subTitle"/>
          </p:nvPr>
        </p:nvSpPr>
        <p:spPr>
          <a:xfrm>
            <a:off x="4683979" y="3518053"/>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9" name="Google Shape;659;p46"/>
          <p:cNvSpPr txBox="1"/>
          <p:nvPr>
            <p:ph idx="6" type="subTitle"/>
          </p:nvPr>
        </p:nvSpPr>
        <p:spPr>
          <a:xfrm>
            <a:off x="5970301" y="3567100"/>
            <a:ext cx="2455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0" name="Google Shape;660;p46"/>
          <p:cNvSpPr/>
          <p:nvPr/>
        </p:nvSpPr>
        <p:spPr>
          <a:xfrm flipH="1">
            <a:off x="-203650" y="4711500"/>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flipH="1">
            <a:off x="-208975" y="3394125"/>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flipH="1">
            <a:off x="331375" y="3648825"/>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flipH="1">
            <a:off x="265925" y="3802700"/>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rot="10800000">
            <a:off x="7360250" y="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rot="10800000">
            <a:off x="7428350" y="1644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666" name="Shape 666"/>
        <p:cNvGrpSpPr/>
        <p:nvPr/>
      </p:nvGrpSpPr>
      <p:grpSpPr>
        <a:xfrm>
          <a:off x="0" y="0"/>
          <a:ext cx="0" cy="0"/>
          <a:chOff x="0" y="0"/>
          <a:chExt cx="0" cy="0"/>
        </a:xfrm>
      </p:grpSpPr>
      <p:sp>
        <p:nvSpPr>
          <p:cNvPr id="667" name="Google Shape;667;p47"/>
          <p:cNvSpPr txBox="1"/>
          <p:nvPr>
            <p:ph type="title"/>
          </p:nvPr>
        </p:nvSpPr>
        <p:spPr>
          <a:xfrm>
            <a:off x="716250" y="540865"/>
            <a:ext cx="25623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68" name="Google Shape;668;p47"/>
          <p:cNvSpPr txBox="1"/>
          <p:nvPr>
            <p:ph idx="1" type="subTitle"/>
          </p:nvPr>
        </p:nvSpPr>
        <p:spPr>
          <a:xfrm>
            <a:off x="716239" y="1382530"/>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9" name="Google Shape;669;p47"/>
          <p:cNvSpPr txBox="1"/>
          <p:nvPr>
            <p:ph idx="2" type="subTitle"/>
          </p:nvPr>
        </p:nvSpPr>
        <p:spPr>
          <a:xfrm>
            <a:off x="716239" y="1794884"/>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0" name="Google Shape;670;p47"/>
          <p:cNvSpPr txBox="1"/>
          <p:nvPr>
            <p:ph idx="3" type="subTitle"/>
          </p:nvPr>
        </p:nvSpPr>
        <p:spPr>
          <a:xfrm>
            <a:off x="6275589" y="1382530"/>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1" name="Google Shape;671;p47"/>
          <p:cNvSpPr txBox="1"/>
          <p:nvPr>
            <p:ph idx="4" type="subTitle"/>
          </p:nvPr>
        </p:nvSpPr>
        <p:spPr>
          <a:xfrm>
            <a:off x="6275589" y="1794884"/>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2" name="Google Shape;672;p47"/>
          <p:cNvSpPr txBox="1"/>
          <p:nvPr>
            <p:ph idx="5" type="subTitle"/>
          </p:nvPr>
        </p:nvSpPr>
        <p:spPr>
          <a:xfrm>
            <a:off x="716239" y="3120567"/>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3" name="Google Shape;673;p47"/>
          <p:cNvSpPr txBox="1"/>
          <p:nvPr>
            <p:ph idx="6" type="subTitle"/>
          </p:nvPr>
        </p:nvSpPr>
        <p:spPr>
          <a:xfrm>
            <a:off x="716239" y="3532239"/>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4" name="Google Shape;674;p47"/>
          <p:cNvSpPr txBox="1"/>
          <p:nvPr>
            <p:ph idx="7" type="subTitle"/>
          </p:nvPr>
        </p:nvSpPr>
        <p:spPr>
          <a:xfrm>
            <a:off x="6275589" y="3120567"/>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5" name="Google Shape;675;p47"/>
          <p:cNvSpPr txBox="1"/>
          <p:nvPr>
            <p:ph idx="8" type="subTitle"/>
          </p:nvPr>
        </p:nvSpPr>
        <p:spPr>
          <a:xfrm>
            <a:off x="6275589" y="3532239"/>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676" name="Google Shape;676;p47"/>
          <p:cNvGrpSpPr/>
          <p:nvPr/>
        </p:nvGrpSpPr>
        <p:grpSpPr>
          <a:xfrm rot="5400000">
            <a:off x="8425408" y="-1217177"/>
            <a:ext cx="900907" cy="3335276"/>
            <a:chOff x="2810675" y="1400175"/>
            <a:chExt cx="1201850" cy="2625375"/>
          </a:xfrm>
        </p:grpSpPr>
        <p:sp>
          <p:nvSpPr>
            <p:cNvPr id="677" name="Google Shape;677;p47"/>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7"/>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
    <p:bg>
      <p:bgPr>
        <a:solidFill>
          <a:schemeClr val="lt1"/>
        </a:solidFill>
      </p:bgPr>
    </p:bg>
    <p:spTree>
      <p:nvGrpSpPr>
        <p:cNvPr id="682" name="Shape 682"/>
        <p:cNvGrpSpPr/>
        <p:nvPr/>
      </p:nvGrpSpPr>
      <p:grpSpPr>
        <a:xfrm>
          <a:off x="0" y="0"/>
          <a:ext cx="0" cy="0"/>
          <a:chOff x="0" y="0"/>
          <a:chExt cx="0" cy="0"/>
        </a:xfrm>
      </p:grpSpPr>
      <p:sp>
        <p:nvSpPr>
          <p:cNvPr id="683" name="Google Shape;683;p48"/>
          <p:cNvSpPr txBox="1"/>
          <p:nvPr>
            <p:ph type="title"/>
          </p:nvPr>
        </p:nvSpPr>
        <p:spPr>
          <a:xfrm>
            <a:off x="716250" y="540865"/>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84" name="Google Shape;684;p48"/>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_1_1_1">
    <p:spTree>
      <p:nvGrpSpPr>
        <p:cNvPr id="688" name="Shape 688"/>
        <p:cNvGrpSpPr/>
        <p:nvPr/>
      </p:nvGrpSpPr>
      <p:grpSpPr>
        <a:xfrm>
          <a:off x="0" y="0"/>
          <a:ext cx="0" cy="0"/>
          <a:chOff x="0" y="0"/>
          <a:chExt cx="0" cy="0"/>
        </a:xfrm>
      </p:grpSpPr>
      <p:sp>
        <p:nvSpPr>
          <p:cNvPr id="689" name="Google Shape;689;p49"/>
          <p:cNvSpPr txBox="1"/>
          <p:nvPr>
            <p:ph type="title"/>
          </p:nvPr>
        </p:nvSpPr>
        <p:spPr>
          <a:xfrm>
            <a:off x="716250" y="5406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90" name="Google Shape;690;p49"/>
          <p:cNvSpPr txBox="1"/>
          <p:nvPr>
            <p:ph idx="1" type="subTitle"/>
          </p:nvPr>
        </p:nvSpPr>
        <p:spPr>
          <a:xfrm>
            <a:off x="717444" y="3284084"/>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1" name="Google Shape;691;p49"/>
          <p:cNvSpPr txBox="1"/>
          <p:nvPr>
            <p:ph idx="2" type="subTitle"/>
          </p:nvPr>
        </p:nvSpPr>
        <p:spPr>
          <a:xfrm>
            <a:off x="716244"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2" name="Google Shape;692;p49"/>
          <p:cNvSpPr txBox="1"/>
          <p:nvPr>
            <p:ph idx="3" type="subTitle"/>
          </p:nvPr>
        </p:nvSpPr>
        <p:spPr>
          <a:xfrm>
            <a:off x="3502200" y="3284083"/>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3" name="Google Shape;693;p49"/>
          <p:cNvSpPr txBox="1"/>
          <p:nvPr>
            <p:ph idx="4" type="subTitle"/>
          </p:nvPr>
        </p:nvSpPr>
        <p:spPr>
          <a:xfrm>
            <a:off x="3504150" y="3696295"/>
            <a:ext cx="21357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4" name="Google Shape;694;p49"/>
          <p:cNvSpPr txBox="1"/>
          <p:nvPr>
            <p:ph idx="5" type="subTitle"/>
          </p:nvPr>
        </p:nvSpPr>
        <p:spPr>
          <a:xfrm>
            <a:off x="6285750" y="3284084"/>
            <a:ext cx="21420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5" name="Google Shape;695;p49"/>
          <p:cNvSpPr txBox="1"/>
          <p:nvPr>
            <p:ph idx="6" type="subTitle"/>
          </p:nvPr>
        </p:nvSpPr>
        <p:spPr>
          <a:xfrm>
            <a:off x="6285750"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6" name="Google Shape;696;p49"/>
          <p:cNvSpPr/>
          <p:nvPr/>
        </p:nvSpPr>
        <p:spPr>
          <a:xfrm rot="-5400000">
            <a:off x="8033525" y="2270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9"/>
          <p:cNvSpPr/>
          <p:nvPr/>
        </p:nvSpPr>
        <p:spPr>
          <a:xfrm rot="-5400000">
            <a:off x="8402450" y="-584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rot="-5400000">
            <a:off x="7526375" y="-7494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rot="-5400000">
            <a:off x="7270488" y="35288"/>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flipH="1" rot="10800000">
            <a:off x="314150" y="445405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flipH="1" rot="10800000">
            <a:off x="1521275" y="491532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flipH="1" rot="-4440274">
            <a:off x="-533347" y="3955838"/>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flipH="1" rot="-4440274">
            <a:off x="-250174" y="4138062"/>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lt1"/>
        </a:solidFill>
      </p:bgPr>
    </p:bg>
    <p:spTree>
      <p:nvGrpSpPr>
        <p:cNvPr id="704" name="Shape 704"/>
        <p:cNvGrpSpPr/>
        <p:nvPr/>
      </p:nvGrpSpPr>
      <p:grpSpPr>
        <a:xfrm>
          <a:off x="0" y="0"/>
          <a:ext cx="0" cy="0"/>
          <a:chOff x="0" y="0"/>
          <a:chExt cx="0" cy="0"/>
        </a:xfrm>
      </p:grpSpPr>
      <p:sp>
        <p:nvSpPr>
          <p:cNvPr id="705" name="Google Shape;705;p50"/>
          <p:cNvSpPr txBox="1"/>
          <p:nvPr>
            <p:ph type="ctrTitle"/>
          </p:nvPr>
        </p:nvSpPr>
        <p:spPr>
          <a:xfrm flipH="1">
            <a:off x="5014050" y="543200"/>
            <a:ext cx="3413700" cy="159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5200"/>
              <a:buNone/>
              <a:defRPr sz="55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706" name="Google Shape;706;p50"/>
          <p:cNvSpPr txBox="1"/>
          <p:nvPr>
            <p:ph idx="1" type="subTitle"/>
          </p:nvPr>
        </p:nvSpPr>
        <p:spPr>
          <a:xfrm>
            <a:off x="5014050" y="2134700"/>
            <a:ext cx="2614500" cy="13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707" name="Google Shape;707;p50"/>
          <p:cNvSpPr txBox="1"/>
          <p:nvPr/>
        </p:nvSpPr>
        <p:spPr>
          <a:xfrm>
            <a:off x="5008507" y="3786229"/>
            <a:ext cx="3424800" cy="601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rgbClr val="000000"/>
                </a:solidFill>
                <a:latin typeface="Lato"/>
                <a:ea typeface="Lato"/>
                <a:cs typeface="Lato"/>
                <a:sym typeface="Lato"/>
              </a:rPr>
              <a:t>CREDITS: This presentation template was created by </a:t>
            </a:r>
            <a:r>
              <a:rPr lang="en" sz="1200">
                <a:solidFill>
                  <a:srgbClr val="000000"/>
                </a:solidFill>
                <a:uFill>
                  <a:noFill/>
                </a:uFill>
                <a:latin typeface="Lato"/>
                <a:ea typeface="Lato"/>
                <a:cs typeface="Lato"/>
                <a:sym typeface="Lato"/>
                <a:hlinkClick r:id="rId2">
                  <a:extLst>
                    <a:ext uri="{A12FA001-AC4F-418D-AE19-62706E023703}">
                      <ahyp:hlinkClr val="tx"/>
                    </a:ext>
                  </a:extLst>
                </a:hlinkClick>
              </a:rPr>
              <a:t>Slidesgo</a:t>
            </a:r>
            <a:r>
              <a:rPr lang="en" sz="1200">
                <a:solidFill>
                  <a:srgbClr val="000000"/>
                </a:solidFill>
                <a:latin typeface="Lato"/>
                <a:ea typeface="Lato"/>
                <a:cs typeface="Lato"/>
                <a:sym typeface="Lato"/>
              </a:rPr>
              <a:t>, including icons by </a:t>
            </a:r>
            <a:r>
              <a:rPr lang="en" sz="1200">
                <a:solidFill>
                  <a:srgbClr val="000000"/>
                </a:solidFill>
                <a:uFill>
                  <a:noFill/>
                </a:uFill>
                <a:latin typeface="Lato"/>
                <a:ea typeface="Lato"/>
                <a:cs typeface="Lato"/>
                <a:sym typeface="Lato"/>
                <a:hlinkClick r:id="rId3">
                  <a:extLst>
                    <a:ext uri="{A12FA001-AC4F-418D-AE19-62706E023703}">
                      <ahyp:hlinkClr val="tx"/>
                    </a:ext>
                  </a:extLst>
                </a:hlinkClick>
              </a:rPr>
              <a:t>Flaticon</a:t>
            </a:r>
            <a:r>
              <a:rPr lang="en" sz="1200">
                <a:solidFill>
                  <a:srgbClr val="000000"/>
                </a:solidFill>
                <a:latin typeface="Lato"/>
                <a:ea typeface="Lato"/>
                <a:cs typeface="Lato"/>
                <a:sym typeface="Lato"/>
              </a:rPr>
              <a:t>,</a:t>
            </a:r>
            <a:r>
              <a:rPr lang="en" sz="1200">
                <a:latin typeface="Lato"/>
                <a:ea typeface="Lato"/>
                <a:cs typeface="Lato"/>
                <a:sym typeface="Lato"/>
              </a:rPr>
              <a:t> </a:t>
            </a:r>
            <a:r>
              <a:rPr lang="en" sz="1200">
                <a:solidFill>
                  <a:srgbClr val="000000"/>
                </a:solidFill>
                <a:latin typeface="Lato"/>
                <a:ea typeface="Lato"/>
                <a:cs typeface="Lato"/>
                <a:sym typeface="Lato"/>
              </a:rPr>
              <a:t>infographics &amp; images by Freepik</a:t>
            </a:r>
            <a:r>
              <a:rPr lang="en" sz="1200">
                <a:latin typeface="Lato"/>
                <a:ea typeface="Lato"/>
                <a:cs typeface="Lato"/>
                <a:sym typeface="Lato"/>
              </a:rPr>
              <a:t> and illustrations by Storyset</a:t>
            </a:r>
            <a:endParaRPr sz="1200">
              <a:solidFill>
                <a:srgbClr val="000000"/>
              </a:solidFill>
              <a:latin typeface="Lato"/>
              <a:ea typeface="Lato"/>
              <a:cs typeface="Lato"/>
              <a:sym typeface="Lato"/>
            </a:endParaRPr>
          </a:p>
        </p:txBody>
      </p:sp>
      <p:sp>
        <p:nvSpPr>
          <p:cNvPr id="708" name="Google Shape;708;p50"/>
          <p:cNvSpPr/>
          <p:nvPr/>
        </p:nvSpPr>
        <p:spPr>
          <a:xfrm>
            <a:off x="8403000" y="-2940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7248050" y="-1870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8455175" y="-1870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rot="-6359726">
            <a:off x="6400553" y="-7639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rot="-6359726">
            <a:off x="6683726" y="2336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48425" y="-12928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49300" y="9665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spTree>
      <p:nvGrpSpPr>
        <p:cNvPr id="718" name="Shape 718"/>
        <p:cNvGrpSpPr/>
        <p:nvPr/>
      </p:nvGrpSpPr>
      <p:grpSpPr>
        <a:xfrm>
          <a:off x="0" y="0"/>
          <a:ext cx="0" cy="0"/>
          <a:chOff x="0" y="0"/>
          <a:chExt cx="0" cy="0"/>
        </a:xfrm>
      </p:grpSpPr>
      <p:sp>
        <p:nvSpPr>
          <p:cNvPr id="719" name="Google Shape;719;p51"/>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flipH="1" rot="10800000">
            <a:off x="-61900" y="-16512"/>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flipH="1" rot="10800000">
            <a:off x="1110725" y="147963"/>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727" name="Shape 727"/>
        <p:cNvGrpSpPr/>
        <p:nvPr/>
      </p:nvGrpSpPr>
      <p:grpSpPr>
        <a:xfrm>
          <a:off x="0" y="0"/>
          <a:ext cx="0" cy="0"/>
          <a:chOff x="0" y="0"/>
          <a:chExt cx="0" cy="0"/>
        </a:xfrm>
      </p:grpSpPr>
      <p:grpSp>
        <p:nvGrpSpPr>
          <p:cNvPr id="728" name="Google Shape;728;p52"/>
          <p:cNvGrpSpPr/>
          <p:nvPr/>
        </p:nvGrpSpPr>
        <p:grpSpPr>
          <a:xfrm rot="5400000">
            <a:off x="8425408" y="-1217177"/>
            <a:ext cx="900907" cy="3335276"/>
            <a:chOff x="2810675" y="1400175"/>
            <a:chExt cx="1201850" cy="2625375"/>
          </a:xfrm>
        </p:grpSpPr>
        <p:sp>
          <p:nvSpPr>
            <p:cNvPr id="729" name="Google Shape;729;p52"/>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2"/>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4_1_1">
    <p:spTree>
      <p:nvGrpSpPr>
        <p:cNvPr id="734" name="Shape 734"/>
        <p:cNvGrpSpPr/>
        <p:nvPr/>
      </p:nvGrpSpPr>
      <p:grpSpPr>
        <a:xfrm>
          <a:off x="0" y="0"/>
          <a:ext cx="0" cy="0"/>
          <a:chOff x="0" y="0"/>
          <a:chExt cx="0" cy="0"/>
        </a:xfrm>
      </p:grpSpPr>
      <p:grpSp>
        <p:nvGrpSpPr>
          <p:cNvPr id="735" name="Google Shape;735;p53"/>
          <p:cNvGrpSpPr/>
          <p:nvPr/>
        </p:nvGrpSpPr>
        <p:grpSpPr>
          <a:xfrm flipH="1">
            <a:off x="-276682" y="3505591"/>
            <a:ext cx="1985861" cy="1765938"/>
            <a:chOff x="3033525" y="2679425"/>
            <a:chExt cx="1834175" cy="1631050"/>
          </a:xfrm>
        </p:grpSpPr>
        <p:sp>
          <p:nvSpPr>
            <p:cNvPr id="736" name="Google Shape;736;p53"/>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53"/>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716250" y="543200"/>
            <a:ext cx="7711500" cy="47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5" name="Google Shape;275;p13"/>
          <p:cNvSpPr txBox="1"/>
          <p:nvPr>
            <p:ph idx="1" type="body"/>
          </p:nvPr>
        </p:nvSpPr>
        <p:spPr>
          <a:xfrm>
            <a:off x="716250" y="1701675"/>
            <a:ext cx="7711500" cy="2867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3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 Id="rId3" Type="http://schemas.openxmlformats.org/officeDocument/2006/relationships/image" Target="../media/image3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2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54"/>
          <p:cNvPicPr preferRelativeResize="0"/>
          <p:nvPr/>
        </p:nvPicPr>
        <p:blipFill rotWithShape="1">
          <a:blip r:embed="rId3">
            <a:alphaModFix/>
          </a:blip>
          <a:srcRect b="-1687" l="3094" r="-6603" t="2412"/>
          <a:stretch/>
        </p:blipFill>
        <p:spPr>
          <a:xfrm>
            <a:off x="4566625" y="678450"/>
            <a:ext cx="4485900" cy="4431300"/>
          </a:xfrm>
          <a:prstGeom prst="ellipse">
            <a:avLst/>
          </a:prstGeom>
          <a:noFill/>
          <a:ln>
            <a:noFill/>
          </a:ln>
        </p:spPr>
      </p:pic>
      <p:sp>
        <p:nvSpPr>
          <p:cNvPr id="748" name="Google Shape;748;p54"/>
          <p:cNvSpPr txBox="1"/>
          <p:nvPr>
            <p:ph type="ctrTitle"/>
          </p:nvPr>
        </p:nvSpPr>
        <p:spPr>
          <a:xfrm flipH="1">
            <a:off x="381225" y="624875"/>
            <a:ext cx="4430100" cy="28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Analysis of Macroeconomic Variables on Bond Risk Premia</a:t>
            </a:r>
            <a:endParaRPr sz="3800"/>
          </a:p>
        </p:txBody>
      </p:sp>
      <p:sp>
        <p:nvSpPr>
          <p:cNvPr id="749" name="Google Shape;749;p54"/>
          <p:cNvSpPr txBox="1"/>
          <p:nvPr/>
        </p:nvSpPr>
        <p:spPr>
          <a:xfrm>
            <a:off x="353550" y="4543425"/>
            <a:ext cx="84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Group members:  Chenghao Zhu, Haoyang Shang, Hanqing Zhang, </a:t>
            </a:r>
            <a:r>
              <a:rPr lang="en">
                <a:latin typeface="Lato"/>
                <a:ea typeface="Lato"/>
                <a:cs typeface="Lato"/>
                <a:sym typeface="Lato"/>
              </a:rPr>
              <a:t> Yiming Ding, </a:t>
            </a:r>
            <a:r>
              <a:rPr lang="en">
                <a:latin typeface="Lato"/>
                <a:ea typeface="Lato"/>
                <a:cs typeface="Lato"/>
                <a:sym typeface="Lato"/>
              </a:rPr>
              <a:t>Yufei Wang, Yuxuan Zhou</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p63"/>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835" name="Google Shape;835;p63"/>
          <p:cNvSpPr txBox="1"/>
          <p:nvPr/>
        </p:nvSpPr>
        <p:spPr>
          <a:xfrm>
            <a:off x="2694250" y="2571750"/>
            <a:ext cx="581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latin typeface="Palanquin SemiBold"/>
                <a:ea typeface="Palanquin SemiBold"/>
                <a:cs typeface="Palanquin SemiBold"/>
                <a:sym typeface="Palanquin SemiBold"/>
              </a:rPr>
              <a:t>Macroeconomic factors</a:t>
            </a:r>
            <a:endParaRPr sz="3800">
              <a:latin typeface="Palanquin SemiBold"/>
              <a:ea typeface="Palanquin SemiBold"/>
              <a:cs typeface="Palanquin SemiBold"/>
              <a:sym typeface="Palanquin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4"/>
          <p:cNvSpPr txBox="1"/>
          <p:nvPr/>
        </p:nvSpPr>
        <p:spPr>
          <a:xfrm>
            <a:off x="886375" y="4296575"/>
            <a:ext cx="705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Despite the changes in methodology, certain macro economic factors remain essential</a:t>
            </a:r>
            <a:endParaRPr sz="1800">
              <a:latin typeface="Lato"/>
              <a:ea typeface="Lato"/>
              <a:cs typeface="Lato"/>
              <a:sym typeface="Lato"/>
            </a:endParaRPr>
          </a:p>
        </p:txBody>
      </p:sp>
      <p:sp>
        <p:nvSpPr>
          <p:cNvPr id="841" name="Google Shape;841;p64"/>
          <p:cNvSpPr txBox="1"/>
          <p:nvPr/>
        </p:nvSpPr>
        <p:spPr>
          <a:xfrm>
            <a:off x="378975" y="227425"/>
            <a:ext cx="72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Visualization of US macro-economy factors</a:t>
            </a:r>
            <a:endParaRPr b="1" sz="2400">
              <a:latin typeface="Lato"/>
              <a:ea typeface="Lato"/>
              <a:cs typeface="Lato"/>
              <a:sym typeface="Lato"/>
            </a:endParaRPr>
          </a:p>
        </p:txBody>
      </p:sp>
      <p:pic>
        <p:nvPicPr>
          <p:cNvPr id="842" name="Google Shape;842;p64"/>
          <p:cNvPicPr preferRelativeResize="0"/>
          <p:nvPr/>
        </p:nvPicPr>
        <p:blipFill>
          <a:blip r:embed="rId3">
            <a:alphaModFix/>
          </a:blip>
          <a:stretch>
            <a:fillRect/>
          </a:stretch>
        </p:blipFill>
        <p:spPr>
          <a:xfrm>
            <a:off x="1347113" y="769674"/>
            <a:ext cx="6137226" cy="3604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5"/>
          <p:cNvSpPr txBox="1"/>
          <p:nvPr>
            <p:ph idx="2" type="title"/>
          </p:nvPr>
        </p:nvSpPr>
        <p:spPr>
          <a:xfrm>
            <a:off x="338175" y="417850"/>
            <a:ext cx="6367200" cy="5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Incorporating</a:t>
            </a:r>
            <a:r>
              <a:rPr lang="en" sz="2600"/>
              <a:t> Macroeconomic factors</a:t>
            </a:r>
            <a:endParaRPr sz="2600"/>
          </a:p>
        </p:txBody>
      </p:sp>
      <p:sp>
        <p:nvSpPr>
          <p:cNvPr id="848" name="Google Shape;848;p65"/>
          <p:cNvSpPr txBox="1"/>
          <p:nvPr/>
        </p:nvSpPr>
        <p:spPr>
          <a:xfrm>
            <a:off x="278575" y="1253600"/>
            <a:ext cx="4148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nquin SemiBold"/>
                <a:ea typeface="Palanquin SemiBold"/>
                <a:cs typeface="Palanquin SemiBold"/>
                <a:sym typeface="Palanquin SemiBold"/>
              </a:rPr>
              <a:t>DR        : One-year </a:t>
            </a:r>
            <a:r>
              <a:rPr lang="en">
                <a:latin typeface="Palanquin SemiBold"/>
                <a:ea typeface="Palanquin SemiBold"/>
                <a:cs typeface="Palanquin SemiBold"/>
                <a:sym typeface="Palanquin SemiBold"/>
              </a:rPr>
              <a:t>deposit rate</a:t>
            </a:r>
            <a:endParaRPr>
              <a:latin typeface="Palanquin SemiBold"/>
              <a:ea typeface="Palanquin SemiBold"/>
              <a:cs typeface="Palanquin SemiBold"/>
              <a:sym typeface="Palanquin SemiBold"/>
            </a:endParaRPr>
          </a:p>
          <a:p>
            <a:pPr indent="0" lvl="0" marL="0" rtl="0" algn="l">
              <a:spcBef>
                <a:spcPts val="0"/>
              </a:spcBef>
              <a:spcAft>
                <a:spcPts val="0"/>
              </a:spcAft>
              <a:buNone/>
            </a:pPr>
            <a:r>
              <a:t/>
            </a:r>
            <a:endParaRPr>
              <a:latin typeface="Palanquin SemiBold"/>
              <a:ea typeface="Palanquin SemiBold"/>
              <a:cs typeface="Palanquin SemiBold"/>
              <a:sym typeface="Palanquin SemiBold"/>
            </a:endParaRPr>
          </a:p>
          <a:p>
            <a:pPr indent="0" lvl="0" marL="0" rtl="0" algn="l">
              <a:spcBef>
                <a:spcPts val="0"/>
              </a:spcBef>
              <a:spcAft>
                <a:spcPts val="0"/>
              </a:spcAft>
              <a:buNone/>
            </a:pPr>
            <a:r>
              <a:rPr lang="en">
                <a:latin typeface="Palanquin SemiBold"/>
                <a:ea typeface="Palanquin SemiBold"/>
                <a:cs typeface="Palanquin SemiBold"/>
                <a:sym typeface="Palanquin SemiBold"/>
              </a:rPr>
              <a:t>M1, M2 : growth rate of monetary supply                                                       </a:t>
            </a:r>
            <a:endParaRPr>
              <a:latin typeface="Palanquin SemiBold"/>
              <a:ea typeface="Palanquin SemiBold"/>
              <a:cs typeface="Palanquin SemiBold"/>
              <a:sym typeface="Palanquin SemiBold"/>
            </a:endParaRPr>
          </a:p>
          <a:p>
            <a:pPr indent="0" lvl="0" marL="0" rtl="0" algn="l">
              <a:spcBef>
                <a:spcPts val="0"/>
              </a:spcBef>
              <a:spcAft>
                <a:spcPts val="0"/>
              </a:spcAft>
              <a:buNone/>
            </a:pPr>
            <a:r>
              <a:t/>
            </a:r>
            <a:endParaRPr>
              <a:latin typeface="Palanquin SemiBold"/>
              <a:ea typeface="Palanquin SemiBold"/>
              <a:cs typeface="Palanquin SemiBold"/>
              <a:sym typeface="Palanquin SemiBold"/>
            </a:endParaRPr>
          </a:p>
          <a:p>
            <a:pPr indent="0" lvl="0" marL="0" rtl="0" algn="l">
              <a:spcBef>
                <a:spcPts val="0"/>
              </a:spcBef>
              <a:spcAft>
                <a:spcPts val="0"/>
              </a:spcAft>
              <a:buNone/>
            </a:pPr>
            <a:r>
              <a:rPr lang="en">
                <a:latin typeface="Palanquin SemiBold"/>
                <a:ea typeface="Palanquin SemiBold"/>
                <a:cs typeface="Palanquin SemiBold"/>
                <a:sym typeface="Palanquin SemiBold"/>
              </a:rPr>
              <a:t>I            : growth rate of real investment </a:t>
            </a:r>
            <a:endParaRPr>
              <a:latin typeface="Palanquin SemiBold"/>
              <a:ea typeface="Palanquin SemiBold"/>
              <a:cs typeface="Palanquin SemiBold"/>
              <a:sym typeface="Palanquin SemiBold"/>
            </a:endParaRPr>
          </a:p>
          <a:p>
            <a:pPr indent="0" lvl="0" marL="0" rtl="0" algn="l">
              <a:spcBef>
                <a:spcPts val="0"/>
              </a:spcBef>
              <a:spcAft>
                <a:spcPts val="0"/>
              </a:spcAft>
              <a:buNone/>
            </a:pPr>
            <a:r>
              <a:rPr lang="en">
                <a:latin typeface="Palanquin SemiBold"/>
                <a:ea typeface="Palanquin SemiBold"/>
                <a:cs typeface="Palanquin SemiBold"/>
                <a:sym typeface="Palanquin SemiBold"/>
              </a:rPr>
              <a:t>C           : growth rate of real consumption </a:t>
            </a:r>
            <a:endParaRPr>
              <a:latin typeface="Palanquin SemiBold"/>
              <a:ea typeface="Palanquin SemiBold"/>
              <a:cs typeface="Palanquin SemiBold"/>
              <a:sym typeface="Palanquin SemiBold"/>
            </a:endParaRPr>
          </a:p>
          <a:p>
            <a:pPr indent="0" lvl="0" marL="0" rtl="0" algn="l">
              <a:spcBef>
                <a:spcPts val="0"/>
              </a:spcBef>
              <a:spcAft>
                <a:spcPts val="0"/>
              </a:spcAft>
              <a:buNone/>
            </a:pPr>
            <a:r>
              <a:t/>
            </a:r>
            <a:endParaRPr>
              <a:latin typeface="Palanquin SemiBold"/>
              <a:ea typeface="Palanquin SemiBold"/>
              <a:cs typeface="Palanquin SemiBold"/>
              <a:sym typeface="Palanquin SemiBold"/>
            </a:endParaRPr>
          </a:p>
          <a:p>
            <a:pPr indent="0" lvl="0" marL="0" rtl="0" algn="l">
              <a:spcBef>
                <a:spcPts val="0"/>
              </a:spcBef>
              <a:spcAft>
                <a:spcPts val="0"/>
              </a:spcAft>
              <a:buNone/>
            </a:pPr>
            <a:r>
              <a:rPr lang="en">
                <a:latin typeface="Palanquin SemiBold"/>
                <a:ea typeface="Palanquin SemiBold"/>
                <a:cs typeface="Palanquin SemiBold"/>
                <a:sym typeface="Palanquin SemiBold"/>
              </a:rPr>
              <a:t>PPI       : growth rate of the industrial goods</a:t>
            </a:r>
            <a:endParaRPr>
              <a:latin typeface="Palanquin SemiBold"/>
              <a:ea typeface="Palanquin SemiBold"/>
              <a:cs typeface="Palanquin SemiBold"/>
              <a:sym typeface="Palanquin SemiBold"/>
            </a:endParaRPr>
          </a:p>
          <a:p>
            <a:pPr indent="0" lvl="0" marL="0" rtl="0" algn="l">
              <a:spcBef>
                <a:spcPts val="0"/>
              </a:spcBef>
              <a:spcAft>
                <a:spcPts val="0"/>
              </a:spcAft>
              <a:buNone/>
            </a:pPr>
            <a:r>
              <a:rPr lang="en">
                <a:latin typeface="Palanquin SemiBold"/>
                <a:ea typeface="Palanquin SemiBold"/>
                <a:cs typeface="Palanquin SemiBold"/>
                <a:sym typeface="Palanquin SemiBold"/>
              </a:rPr>
              <a:t>CPI       : growth rate of the Consumer Price index</a:t>
            </a:r>
            <a:endParaRPr>
              <a:latin typeface="Palanquin SemiBold"/>
              <a:ea typeface="Palanquin SemiBold"/>
              <a:cs typeface="Palanquin SemiBold"/>
              <a:sym typeface="Palanquin SemiBold"/>
            </a:endParaRPr>
          </a:p>
        </p:txBody>
      </p:sp>
      <p:cxnSp>
        <p:nvCxnSpPr>
          <p:cNvPr id="849" name="Google Shape;849;p65"/>
          <p:cNvCxnSpPr/>
          <p:nvPr/>
        </p:nvCxnSpPr>
        <p:spPr>
          <a:xfrm>
            <a:off x="4426775" y="1866688"/>
            <a:ext cx="1151700" cy="9900"/>
          </a:xfrm>
          <a:prstGeom prst="straightConnector1">
            <a:avLst/>
          </a:prstGeom>
          <a:noFill/>
          <a:ln cap="flat" cmpd="sng" w="28575">
            <a:solidFill>
              <a:schemeClr val="dk1"/>
            </a:solidFill>
            <a:prstDash val="solid"/>
            <a:round/>
            <a:headEnd len="med" w="med" type="none"/>
            <a:tailEnd len="med" w="med" type="triangle"/>
          </a:ln>
        </p:spPr>
      </p:cxnSp>
      <p:cxnSp>
        <p:nvCxnSpPr>
          <p:cNvPr id="850" name="Google Shape;850;p65"/>
          <p:cNvCxnSpPr/>
          <p:nvPr/>
        </p:nvCxnSpPr>
        <p:spPr>
          <a:xfrm>
            <a:off x="4426775" y="2428325"/>
            <a:ext cx="1151700" cy="9900"/>
          </a:xfrm>
          <a:prstGeom prst="straightConnector1">
            <a:avLst/>
          </a:prstGeom>
          <a:noFill/>
          <a:ln cap="flat" cmpd="sng" w="28575">
            <a:solidFill>
              <a:schemeClr val="dk1"/>
            </a:solidFill>
            <a:prstDash val="solid"/>
            <a:round/>
            <a:headEnd len="med" w="med" type="none"/>
            <a:tailEnd len="med" w="med" type="triangle"/>
          </a:ln>
        </p:spPr>
      </p:cxnSp>
      <p:cxnSp>
        <p:nvCxnSpPr>
          <p:cNvPr id="851" name="Google Shape;851;p65"/>
          <p:cNvCxnSpPr/>
          <p:nvPr/>
        </p:nvCxnSpPr>
        <p:spPr>
          <a:xfrm>
            <a:off x="4426775" y="3024625"/>
            <a:ext cx="1141800" cy="9900"/>
          </a:xfrm>
          <a:prstGeom prst="straightConnector1">
            <a:avLst/>
          </a:prstGeom>
          <a:noFill/>
          <a:ln cap="flat" cmpd="sng" w="28575">
            <a:solidFill>
              <a:schemeClr val="dk1"/>
            </a:solidFill>
            <a:prstDash val="solid"/>
            <a:round/>
            <a:headEnd len="med" w="med" type="none"/>
            <a:tailEnd len="med" w="med" type="triangle"/>
          </a:ln>
        </p:spPr>
      </p:cxnSp>
      <p:sp>
        <p:nvSpPr>
          <p:cNvPr id="852" name="Google Shape;852;p65"/>
          <p:cNvSpPr txBox="1"/>
          <p:nvPr/>
        </p:nvSpPr>
        <p:spPr>
          <a:xfrm>
            <a:off x="5989150" y="1671550"/>
            <a:ext cx="16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nquin SemiBold"/>
                <a:ea typeface="Palanquin SemiBold"/>
                <a:cs typeface="Palanquin SemiBold"/>
                <a:sym typeface="Palanquin SemiBold"/>
              </a:rPr>
              <a:t>Monetary policy</a:t>
            </a:r>
            <a:endParaRPr>
              <a:latin typeface="Palanquin SemiBold"/>
              <a:ea typeface="Palanquin SemiBold"/>
              <a:cs typeface="Palanquin SemiBold"/>
              <a:sym typeface="Palanquin SemiBold"/>
            </a:endParaRPr>
          </a:p>
        </p:txBody>
      </p:sp>
      <p:sp>
        <p:nvSpPr>
          <p:cNvPr id="853" name="Google Shape;853;p65"/>
          <p:cNvSpPr txBox="1"/>
          <p:nvPr/>
        </p:nvSpPr>
        <p:spPr>
          <a:xfrm>
            <a:off x="5989150" y="2233175"/>
            <a:ext cx="16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nquin SemiBold"/>
                <a:ea typeface="Palanquin SemiBold"/>
                <a:cs typeface="Palanquin SemiBold"/>
                <a:sym typeface="Palanquin SemiBold"/>
              </a:rPr>
              <a:t>Real economy</a:t>
            </a:r>
            <a:endParaRPr>
              <a:latin typeface="Palanquin SemiBold"/>
              <a:ea typeface="Palanquin SemiBold"/>
              <a:cs typeface="Palanquin SemiBold"/>
              <a:sym typeface="Palanquin SemiBold"/>
            </a:endParaRPr>
          </a:p>
        </p:txBody>
      </p:sp>
      <p:sp>
        <p:nvSpPr>
          <p:cNvPr id="854" name="Google Shape;854;p65"/>
          <p:cNvSpPr txBox="1"/>
          <p:nvPr/>
        </p:nvSpPr>
        <p:spPr>
          <a:xfrm>
            <a:off x="5989150" y="2794800"/>
            <a:ext cx="16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nquin SemiBold"/>
                <a:ea typeface="Palanquin SemiBold"/>
                <a:cs typeface="Palanquin SemiBold"/>
                <a:sym typeface="Palanquin SemiBold"/>
              </a:rPr>
              <a:t>Inflation rate</a:t>
            </a:r>
            <a:endParaRPr>
              <a:latin typeface="Palanquin SemiBold"/>
              <a:ea typeface="Palanquin SemiBold"/>
              <a:cs typeface="Palanquin SemiBold"/>
              <a:sym typeface="Palanquin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8" name="Shape 858"/>
        <p:cNvGrpSpPr/>
        <p:nvPr/>
      </p:nvGrpSpPr>
      <p:grpSpPr>
        <a:xfrm>
          <a:off x="0" y="0"/>
          <a:ext cx="0" cy="0"/>
          <a:chOff x="0" y="0"/>
          <a:chExt cx="0" cy="0"/>
        </a:xfrm>
      </p:grpSpPr>
      <p:sp>
        <p:nvSpPr>
          <p:cNvPr id="859" name="Google Shape;859;p66"/>
          <p:cNvSpPr txBox="1"/>
          <p:nvPr>
            <p:ph type="title"/>
          </p:nvPr>
        </p:nvSpPr>
        <p:spPr>
          <a:xfrm>
            <a:off x="2100750" y="3728550"/>
            <a:ext cx="5857800" cy="12354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New model</a:t>
            </a:r>
            <a:endParaRPr/>
          </a:p>
          <a:p>
            <a:pPr indent="0" lvl="0" marL="0" rtl="0" algn="l">
              <a:spcBef>
                <a:spcPts val="0"/>
              </a:spcBef>
              <a:spcAft>
                <a:spcPts val="0"/>
              </a:spcAft>
              <a:buNone/>
            </a:pPr>
            <a:r>
              <a:rPr lang="en" sz="3300"/>
              <a:t>Where things get exciting</a:t>
            </a:r>
            <a:endParaRPr sz="3300"/>
          </a:p>
        </p:txBody>
      </p:sp>
      <p:sp>
        <p:nvSpPr>
          <p:cNvPr id="860" name="Google Shape;860;p66"/>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861" name="Google Shape;861;p66"/>
          <p:cNvPicPr preferRelativeResize="0"/>
          <p:nvPr/>
        </p:nvPicPr>
        <p:blipFill rotWithShape="1">
          <a:blip r:embed="rId3">
            <a:alphaModFix/>
          </a:blip>
          <a:srcRect b="23129" l="0" r="0" t="10235"/>
          <a:stretch/>
        </p:blipFill>
        <p:spPr>
          <a:xfrm>
            <a:off x="3207950" y="699550"/>
            <a:ext cx="4652400" cy="30999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7"/>
          <p:cNvSpPr txBox="1"/>
          <p:nvPr>
            <p:ph idx="2" type="title"/>
          </p:nvPr>
        </p:nvSpPr>
        <p:spPr>
          <a:xfrm>
            <a:off x="228000" y="237575"/>
            <a:ext cx="6432300" cy="5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Correlation of them to market interest rate</a:t>
            </a:r>
            <a:endParaRPr sz="2600"/>
          </a:p>
        </p:txBody>
      </p:sp>
      <p:sp>
        <p:nvSpPr>
          <p:cNvPr id="867" name="Google Shape;867;p67"/>
          <p:cNvSpPr txBox="1"/>
          <p:nvPr/>
        </p:nvSpPr>
        <p:spPr>
          <a:xfrm>
            <a:off x="228000" y="883788"/>
            <a:ext cx="300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Palanquin Medium"/>
                <a:ea typeface="Palanquin Medium"/>
                <a:cs typeface="Palanquin Medium"/>
                <a:sym typeface="Palanquin Medium"/>
              </a:rPr>
              <a:t>Variance decomposition</a:t>
            </a:r>
            <a:endParaRPr sz="1900">
              <a:latin typeface="Palanquin Medium"/>
              <a:ea typeface="Palanquin Medium"/>
              <a:cs typeface="Palanquin Medium"/>
              <a:sym typeface="Palanquin Medium"/>
            </a:endParaRPr>
          </a:p>
        </p:txBody>
      </p:sp>
      <p:sp>
        <p:nvSpPr>
          <p:cNvPr id="868" name="Google Shape;868;p67"/>
          <p:cNvSpPr txBox="1"/>
          <p:nvPr/>
        </p:nvSpPr>
        <p:spPr>
          <a:xfrm>
            <a:off x="392575" y="1430100"/>
            <a:ext cx="375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alanquin Medium"/>
                <a:ea typeface="Palanquin Medium"/>
                <a:cs typeface="Palanquin Medium"/>
                <a:sym typeface="Palanquin Medium"/>
              </a:rPr>
              <a:t>Construct a vector autoregressive model </a:t>
            </a:r>
            <a:endParaRPr sz="1500">
              <a:latin typeface="Palanquin Medium"/>
              <a:ea typeface="Palanquin Medium"/>
              <a:cs typeface="Palanquin Medium"/>
              <a:sym typeface="Palanquin Medium"/>
            </a:endParaRPr>
          </a:p>
        </p:txBody>
      </p:sp>
      <p:pic>
        <p:nvPicPr>
          <p:cNvPr id="869" name="Google Shape;869;p67"/>
          <p:cNvPicPr preferRelativeResize="0"/>
          <p:nvPr/>
        </p:nvPicPr>
        <p:blipFill>
          <a:blip r:embed="rId3">
            <a:alphaModFix/>
          </a:blip>
          <a:stretch>
            <a:fillRect/>
          </a:stretch>
        </p:blipFill>
        <p:spPr>
          <a:xfrm>
            <a:off x="4899675" y="1471175"/>
            <a:ext cx="2228850" cy="333375"/>
          </a:xfrm>
          <a:prstGeom prst="rect">
            <a:avLst/>
          </a:prstGeom>
          <a:noFill/>
          <a:ln>
            <a:noFill/>
          </a:ln>
        </p:spPr>
      </p:pic>
      <p:sp>
        <p:nvSpPr>
          <p:cNvPr id="870" name="Google Shape;870;p67"/>
          <p:cNvSpPr txBox="1"/>
          <p:nvPr/>
        </p:nvSpPr>
        <p:spPr>
          <a:xfrm>
            <a:off x="392575" y="1961225"/>
            <a:ext cx="442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nquin Medium"/>
                <a:ea typeface="Palanquin Medium"/>
                <a:cs typeface="Palanquin Medium"/>
                <a:sym typeface="Palanquin Medium"/>
              </a:rPr>
              <a:t>X is a vector of </a:t>
            </a:r>
            <a:r>
              <a:rPr b="1" lang="en">
                <a:latin typeface="Palanquin"/>
                <a:ea typeface="Palanquin"/>
                <a:cs typeface="Palanquin"/>
                <a:sym typeface="Palanquin"/>
              </a:rPr>
              <a:t>macroeconomic variables</a:t>
            </a:r>
            <a:r>
              <a:rPr lang="en">
                <a:latin typeface="Palanquin Medium"/>
                <a:ea typeface="Palanquin Medium"/>
                <a:cs typeface="Palanquin Medium"/>
                <a:sym typeface="Palanquin Medium"/>
              </a:rPr>
              <a:t>, </a:t>
            </a:r>
            <a:r>
              <a:rPr b="1" lang="en">
                <a:latin typeface="Palanquin"/>
                <a:ea typeface="Palanquin"/>
                <a:cs typeface="Palanquin"/>
                <a:sym typeface="Palanquin"/>
              </a:rPr>
              <a:t>monetary</a:t>
            </a:r>
            <a:r>
              <a:rPr lang="en">
                <a:latin typeface="Palanquin Medium"/>
                <a:ea typeface="Palanquin Medium"/>
                <a:cs typeface="Palanquin Medium"/>
                <a:sym typeface="Palanquin Medium"/>
              </a:rPr>
              <a:t> </a:t>
            </a:r>
            <a:endParaRPr>
              <a:latin typeface="Palanquin Medium"/>
              <a:ea typeface="Palanquin Medium"/>
              <a:cs typeface="Palanquin Medium"/>
              <a:sym typeface="Palanquin Medium"/>
            </a:endParaRPr>
          </a:p>
          <a:p>
            <a:pPr indent="0" lvl="0" marL="0" rtl="0" algn="l">
              <a:spcBef>
                <a:spcPts val="0"/>
              </a:spcBef>
              <a:spcAft>
                <a:spcPts val="0"/>
              </a:spcAft>
              <a:buNone/>
            </a:pPr>
            <a:r>
              <a:rPr b="1" lang="en">
                <a:latin typeface="Palanquin"/>
                <a:ea typeface="Palanquin"/>
                <a:cs typeface="Palanquin"/>
                <a:sym typeface="Palanquin"/>
              </a:rPr>
              <a:t>policy variables</a:t>
            </a:r>
            <a:r>
              <a:rPr lang="en">
                <a:latin typeface="Palanquin Medium"/>
                <a:ea typeface="Palanquin Medium"/>
                <a:cs typeface="Palanquin Medium"/>
                <a:sym typeface="Palanquin Medium"/>
              </a:rPr>
              <a:t>, </a:t>
            </a:r>
            <a:r>
              <a:rPr b="1" lang="en">
                <a:latin typeface="Palanquin"/>
                <a:ea typeface="Palanquin"/>
                <a:cs typeface="Palanquin"/>
                <a:sym typeface="Palanquin"/>
              </a:rPr>
              <a:t>market interest rates</a:t>
            </a:r>
            <a:r>
              <a:rPr lang="en">
                <a:latin typeface="Palanquin Medium"/>
                <a:ea typeface="Palanquin Medium"/>
                <a:cs typeface="Palanquin Medium"/>
                <a:sym typeface="Palanquin Medium"/>
              </a:rPr>
              <a:t> </a:t>
            </a:r>
            <a:r>
              <a:rPr i="1" lang="en">
                <a:latin typeface="Palanquin Medium"/>
                <a:ea typeface="Palanquin Medium"/>
                <a:cs typeface="Palanquin Medium"/>
                <a:sym typeface="Palanquin Medium"/>
              </a:rPr>
              <a:t>(denoted by Yt)</a:t>
            </a:r>
            <a:endParaRPr i="1">
              <a:latin typeface="Palanquin Medium"/>
              <a:ea typeface="Palanquin Medium"/>
              <a:cs typeface="Palanquin Medium"/>
              <a:sym typeface="Palanquin Medium"/>
            </a:endParaRPr>
          </a:p>
        </p:txBody>
      </p:sp>
      <p:pic>
        <p:nvPicPr>
          <p:cNvPr id="871" name="Google Shape;871;p67"/>
          <p:cNvPicPr preferRelativeResize="0"/>
          <p:nvPr/>
        </p:nvPicPr>
        <p:blipFill>
          <a:blip r:embed="rId4">
            <a:alphaModFix/>
          </a:blip>
          <a:stretch>
            <a:fillRect/>
          </a:stretch>
        </p:blipFill>
        <p:spPr>
          <a:xfrm>
            <a:off x="4899675" y="2069000"/>
            <a:ext cx="3419475" cy="400050"/>
          </a:xfrm>
          <a:prstGeom prst="rect">
            <a:avLst/>
          </a:prstGeom>
          <a:noFill/>
          <a:ln>
            <a:noFill/>
          </a:ln>
        </p:spPr>
      </p:pic>
      <p:pic>
        <p:nvPicPr>
          <p:cNvPr id="872" name="Google Shape;872;p67"/>
          <p:cNvPicPr preferRelativeResize="0"/>
          <p:nvPr/>
        </p:nvPicPr>
        <p:blipFill>
          <a:blip r:embed="rId5">
            <a:alphaModFix/>
          </a:blip>
          <a:stretch>
            <a:fillRect/>
          </a:stretch>
        </p:blipFill>
        <p:spPr>
          <a:xfrm>
            <a:off x="392575" y="2908767"/>
            <a:ext cx="4046251" cy="1762557"/>
          </a:xfrm>
          <a:prstGeom prst="rect">
            <a:avLst/>
          </a:prstGeom>
          <a:noFill/>
          <a:ln>
            <a:noFill/>
          </a:ln>
        </p:spPr>
      </p:pic>
      <p:pic>
        <p:nvPicPr>
          <p:cNvPr id="873" name="Google Shape;873;p67"/>
          <p:cNvPicPr preferRelativeResize="0"/>
          <p:nvPr/>
        </p:nvPicPr>
        <p:blipFill>
          <a:blip r:embed="rId6">
            <a:alphaModFix/>
          </a:blip>
          <a:stretch>
            <a:fillRect/>
          </a:stretch>
        </p:blipFill>
        <p:spPr>
          <a:xfrm>
            <a:off x="4586287" y="2908775"/>
            <a:ext cx="4046250" cy="1340850"/>
          </a:xfrm>
          <a:prstGeom prst="rect">
            <a:avLst/>
          </a:prstGeom>
          <a:noFill/>
          <a:ln>
            <a:noFill/>
          </a:ln>
        </p:spPr>
      </p:pic>
      <p:pic>
        <p:nvPicPr>
          <p:cNvPr id="874" name="Google Shape;874;p67"/>
          <p:cNvPicPr preferRelativeResize="0"/>
          <p:nvPr/>
        </p:nvPicPr>
        <p:blipFill>
          <a:blip r:embed="rId7">
            <a:alphaModFix/>
          </a:blip>
          <a:stretch>
            <a:fillRect/>
          </a:stretch>
        </p:blipFill>
        <p:spPr>
          <a:xfrm>
            <a:off x="392575" y="2624338"/>
            <a:ext cx="3940111" cy="235487"/>
          </a:xfrm>
          <a:prstGeom prst="rect">
            <a:avLst/>
          </a:prstGeom>
          <a:noFill/>
          <a:ln>
            <a:noFill/>
          </a:ln>
        </p:spPr>
      </p:pic>
      <p:pic>
        <p:nvPicPr>
          <p:cNvPr id="875" name="Google Shape;875;p67"/>
          <p:cNvPicPr preferRelativeResize="0"/>
          <p:nvPr/>
        </p:nvPicPr>
        <p:blipFill>
          <a:blip r:embed="rId7">
            <a:alphaModFix/>
          </a:blip>
          <a:stretch>
            <a:fillRect/>
          </a:stretch>
        </p:blipFill>
        <p:spPr>
          <a:xfrm>
            <a:off x="4572000" y="2625050"/>
            <a:ext cx="3940111" cy="2354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8"/>
          <p:cNvSpPr txBox="1"/>
          <p:nvPr>
            <p:ph idx="2" type="title"/>
          </p:nvPr>
        </p:nvSpPr>
        <p:spPr>
          <a:xfrm>
            <a:off x="338175" y="417850"/>
            <a:ext cx="4489200" cy="5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Empirical analysis of model</a:t>
            </a:r>
            <a:endParaRPr sz="2600"/>
          </a:p>
        </p:txBody>
      </p:sp>
      <p:sp>
        <p:nvSpPr>
          <p:cNvPr id="881" name="Google Shape;881;p68"/>
          <p:cNvSpPr txBox="1"/>
          <p:nvPr/>
        </p:nvSpPr>
        <p:spPr>
          <a:xfrm>
            <a:off x="278575" y="994750"/>
            <a:ext cx="853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alanquin SemiBold"/>
                <a:ea typeface="Palanquin SemiBold"/>
                <a:cs typeface="Palanquin SemiBold"/>
                <a:sym typeface="Palanquin SemiBold"/>
              </a:rPr>
              <a:t>From variance decomposition, we regard these four factors as key reflections of economic state</a:t>
            </a:r>
            <a:endParaRPr sz="1500">
              <a:latin typeface="Palanquin SemiBold"/>
              <a:ea typeface="Palanquin SemiBold"/>
              <a:cs typeface="Palanquin SemiBold"/>
              <a:sym typeface="Palanquin SemiBold"/>
            </a:endParaRPr>
          </a:p>
        </p:txBody>
      </p:sp>
      <p:sp>
        <p:nvSpPr>
          <p:cNvPr id="882" name="Google Shape;882;p68"/>
          <p:cNvSpPr txBox="1"/>
          <p:nvPr/>
        </p:nvSpPr>
        <p:spPr>
          <a:xfrm>
            <a:off x="508425" y="1342950"/>
            <a:ext cx="390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nquin Medium"/>
                <a:ea typeface="Palanquin Medium"/>
                <a:cs typeface="Palanquin Medium"/>
                <a:sym typeface="Palanquin Medium"/>
              </a:rPr>
              <a:t>DR         :deposit rate</a:t>
            </a:r>
            <a:endParaRPr>
              <a:latin typeface="Palanquin Medium"/>
              <a:ea typeface="Palanquin Medium"/>
              <a:cs typeface="Palanquin Medium"/>
              <a:sym typeface="Palanquin Medium"/>
            </a:endParaRPr>
          </a:p>
          <a:p>
            <a:pPr indent="0" lvl="0" marL="0" rtl="0" algn="l">
              <a:spcBef>
                <a:spcPts val="0"/>
              </a:spcBef>
              <a:spcAft>
                <a:spcPts val="0"/>
              </a:spcAft>
              <a:buNone/>
            </a:pPr>
            <a:r>
              <a:rPr lang="en">
                <a:latin typeface="Palanquin Medium"/>
                <a:ea typeface="Palanquin Medium"/>
                <a:cs typeface="Palanquin Medium"/>
                <a:sym typeface="Palanquin Medium"/>
              </a:rPr>
              <a:t>M1, M2 : growth rate of monetary supply</a:t>
            </a:r>
            <a:endParaRPr>
              <a:latin typeface="Palanquin Medium"/>
              <a:ea typeface="Palanquin Medium"/>
              <a:cs typeface="Palanquin Medium"/>
              <a:sym typeface="Palanquin Medium"/>
            </a:endParaRPr>
          </a:p>
          <a:p>
            <a:pPr indent="0" lvl="0" marL="0" rtl="0" algn="l">
              <a:spcBef>
                <a:spcPts val="0"/>
              </a:spcBef>
              <a:spcAft>
                <a:spcPts val="0"/>
              </a:spcAft>
              <a:buNone/>
            </a:pPr>
            <a:r>
              <a:rPr lang="en">
                <a:latin typeface="Palanquin Medium"/>
                <a:ea typeface="Palanquin Medium"/>
                <a:cs typeface="Palanquin Medium"/>
                <a:sym typeface="Palanquin Medium"/>
              </a:rPr>
              <a:t>PPI       : growth rate of the industrial goods</a:t>
            </a:r>
            <a:endParaRPr>
              <a:latin typeface="Palanquin Medium"/>
              <a:ea typeface="Palanquin Medium"/>
              <a:cs typeface="Palanquin Medium"/>
              <a:sym typeface="Palanquin Medium"/>
            </a:endParaRPr>
          </a:p>
        </p:txBody>
      </p:sp>
      <p:sp>
        <p:nvSpPr>
          <p:cNvPr id="883" name="Google Shape;883;p68"/>
          <p:cNvSpPr txBox="1"/>
          <p:nvPr/>
        </p:nvSpPr>
        <p:spPr>
          <a:xfrm>
            <a:off x="278575" y="1989838"/>
            <a:ext cx="853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alanquin SemiBold"/>
                <a:ea typeface="Palanquin SemiBold"/>
                <a:cs typeface="Palanquin SemiBold"/>
                <a:sym typeface="Palanquin SemiBold"/>
              </a:rPr>
              <a:t>Due to the lag of publishment of macroeconomic data, a time lag of 2 months is used in </a:t>
            </a:r>
            <a:r>
              <a:rPr lang="en" sz="1500">
                <a:latin typeface="Palanquin SemiBold"/>
                <a:ea typeface="Palanquin SemiBold"/>
                <a:cs typeface="Palanquin SemiBold"/>
                <a:sym typeface="Palanquin SemiBold"/>
              </a:rPr>
              <a:t>the</a:t>
            </a:r>
            <a:r>
              <a:rPr lang="en" sz="1500">
                <a:latin typeface="Palanquin SemiBold"/>
                <a:ea typeface="Palanquin SemiBold"/>
                <a:cs typeface="Palanquin SemiBold"/>
                <a:sym typeface="Palanquin SemiBold"/>
              </a:rPr>
              <a:t> model</a:t>
            </a:r>
            <a:endParaRPr sz="1500">
              <a:latin typeface="Palanquin SemiBold"/>
              <a:ea typeface="Palanquin SemiBold"/>
              <a:cs typeface="Palanquin SemiBold"/>
              <a:sym typeface="Palanquin SemiBold"/>
            </a:endParaRPr>
          </a:p>
        </p:txBody>
      </p:sp>
      <p:pic>
        <p:nvPicPr>
          <p:cNvPr id="884" name="Google Shape;884;p68"/>
          <p:cNvPicPr preferRelativeResize="0"/>
          <p:nvPr/>
        </p:nvPicPr>
        <p:blipFill>
          <a:blip r:embed="rId3">
            <a:alphaModFix/>
          </a:blip>
          <a:stretch>
            <a:fillRect/>
          </a:stretch>
        </p:blipFill>
        <p:spPr>
          <a:xfrm>
            <a:off x="508425" y="2421325"/>
            <a:ext cx="6648000" cy="415500"/>
          </a:xfrm>
          <a:prstGeom prst="rect">
            <a:avLst/>
          </a:prstGeom>
          <a:noFill/>
          <a:ln>
            <a:noFill/>
          </a:ln>
        </p:spPr>
      </p:pic>
      <p:sp>
        <p:nvSpPr>
          <p:cNvPr id="885" name="Google Shape;885;p68"/>
          <p:cNvSpPr txBox="1"/>
          <p:nvPr/>
        </p:nvSpPr>
        <p:spPr>
          <a:xfrm>
            <a:off x="7231075" y="3885950"/>
            <a:ext cx="19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86" name="Google Shape;886;p68"/>
          <p:cNvSpPr txBox="1"/>
          <p:nvPr/>
        </p:nvSpPr>
        <p:spPr>
          <a:xfrm>
            <a:off x="3265325" y="2836825"/>
            <a:ext cx="1975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alanquin SemiBold"/>
                <a:ea typeface="Palanquin SemiBold"/>
                <a:cs typeface="Palanquin SemiBold"/>
                <a:sym typeface="Palanquin SemiBold"/>
              </a:rPr>
              <a:t>Regression summary</a:t>
            </a:r>
            <a:endParaRPr sz="1500">
              <a:latin typeface="Palanquin SemiBold"/>
              <a:ea typeface="Palanquin SemiBold"/>
              <a:cs typeface="Palanquin SemiBold"/>
              <a:sym typeface="Palanquin SemiBold"/>
            </a:endParaRPr>
          </a:p>
        </p:txBody>
      </p:sp>
      <p:cxnSp>
        <p:nvCxnSpPr>
          <p:cNvPr id="887" name="Google Shape;887;p68"/>
          <p:cNvCxnSpPr/>
          <p:nvPr/>
        </p:nvCxnSpPr>
        <p:spPr>
          <a:xfrm flipH="1">
            <a:off x="7451425" y="4607050"/>
            <a:ext cx="340500" cy="240300"/>
          </a:xfrm>
          <a:prstGeom prst="straightConnector1">
            <a:avLst/>
          </a:prstGeom>
          <a:noFill/>
          <a:ln cap="flat" cmpd="sng" w="9525">
            <a:solidFill>
              <a:schemeClr val="dk2"/>
            </a:solidFill>
            <a:prstDash val="solid"/>
            <a:round/>
            <a:headEnd len="med" w="med" type="none"/>
            <a:tailEnd len="med" w="med" type="triangle"/>
          </a:ln>
        </p:spPr>
      </p:cxnSp>
      <p:sp>
        <p:nvSpPr>
          <p:cNvPr id="888" name="Google Shape;888;p68"/>
          <p:cNvSpPr txBox="1"/>
          <p:nvPr/>
        </p:nvSpPr>
        <p:spPr>
          <a:xfrm>
            <a:off x="7491475" y="4146350"/>
            <a:ext cx="158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Not really </a:t>
            </a:r>
            <a:r>
              <a:rPr b="1" lang="en" sz="1000">
                <a:latin typeface="Lato"/>
                <a:ea typeface="Lato"/>
                <a:cs typeface="Lato"/>
                <a:sym typeface="Lato"/>
              </a:rPr>
              <a:t>satisfactory</a:t>
            </a:r>
            <a:r>
              <a:rPr b="1" lang="en" sz="1000">
                <a:latin typeface="Lato"/>
                <a:ea typeface="Lato"/>
                <a:cs typeface="Lato"/>
                <a:sym typeface="Lato"/>
              </a:rPr>
              <a:t> R-squared</a:t>
            </a:r>
            <a:endParaRPr b="1" sz="1000">
              <a:latin typeface="Lato"/>
              <a:ea typeface="Lato"/>
              <a:cs typeface="Lato"/>
              <a:sym typeface="Lato"/>
            </a:endParaRPr>
          </a:p>
        </p:txBody>
      </p:sp>
      <p:pic>
        <p:nvPicPr>
          <p:cNvPr id="889" name="Google Shape;889;p68"/>
          <p:cNvPicPr preferRelativeResize="0"/>
          <p:nvPr/>
        </p:nvPicPr>
        <p:blipFill>
          <a:blip r:embed="rId4">
            <a:alphaModFix/>
          </a:blip>
          <a:stretch>
            <a:fillRect/>
          </a:stretch>
        </p:blipFill>
        <p:spPr>
          <a:xfrm>
            <a:off x="1434350" y="3292863"/>
            <a:ext cx="5964076" cy="158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69"/>
          <p:cNvSpPr txBox="1"/>
          <p:nvPr>
            <p:ph idx="2" type="title"/>
          </p:nvPr>
        </p:nvSpPr>
        <p:spPr>
          <a:xfrm>
            <a:off x="278575" y="327700"/>
            <a:ext cx="7574100" cy="61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Combination of forward rate model with </a:t>
            </a:r>
            <a:endParaRPr sz="2100"/>
          </a:p>
          <a:p>
            <a:pPr indent="0" lvl="0" marL="0" rtl="0" algn="l">
              <a:spcBef>
                <a:spcPts val="0"/>
              </a:spcBef>
              <a:spcAft>
                <a:spcPts val="0"/>
              </a:spcAft>
              <a:buNone/>
            </a:pPr>
            <a:r>
              <a:rPr lang="en" sz="2100"/>
              <a:t>macroeconomic factors</a:t>
            </a:r>
            <a:endParaRPr sz="2600"/>
          </a:p>
        </p:txBody>
      </p:sp>
      <p:sp>
        <p:nvSpPr>
          <p:cNvPr id="895" name="Google Shape;895;p69"/>
          <p:cNvSpPr txBox="1"/>
          <p:nvPr/>
        </p:nvSpPr>
        <p:spPr>
          <a:xfrm>
            <a:off x="278575" y="994750"/>
            <a:ext cx="751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alanquin SemiBold"/>
                <a:ea typeface="Palanquin SemiBold"/>
                <a:cs typeface="Palanquin SemiBold"/>
                <a:sym typeface="Palanquin SemiBold"/>
              </a:rPr>
              <a:t>By extracting these four new variables and factored into the previous Fama Bliss model</a:t>
            </a:r>
            <a:endParaRPr sz="1500">
              <a:latin typeface="Palanquin SemiBold"/>
              <a:ea typeface="Palanquin SemiBold"/>
              <a:cs typeface="Palanquin SemiBold"/>
              <a:sym typeface="Palanquin SemiBold"/>
            </a:endParaRPr>
          </a:p>
        </p:txBody>
      </p:sp>
      <p:pic>
        <p:nvPicPr>
          <p:cNvPr id="896" name="Google Shape;896;p69"/>
          <p:cNvPicPr preferRelativeResize="0"/>
          <p:nvPr/>
        </p:nvPicPr>
        <p:blipFill>
          <a:blip r:embed="rId3">
            <a:alphaModFix/>
          </a:blip>
          <a:stretch>
            <a:fillRect/>
          </a:stretch>
        </p:blipFill>
        <p:spPr>
          <a:xfrm>
            <a:off x="993675" y="1410250"/>
            <a:ext cx="6524625" cy="2647950"/>
          </a:xfrm>
          <a:prstGeom prst="rect">
            <a:avLst/>
          </a:prstGeom>
          <a:noFill/>
          <a:ln>
            <a:noFill/>
          </a:ln>
        </p:spPr>
      </p:pic>
      <p:sp>
        <p:nvSpPr>
          <p:cNvPr id="897" name="Google Shape;897;p69"/>
          <p:cNvSpPr txBox="1"/>
          <p:nvPr/>
        </p:nvSpPr>
        <p:spPr>
          <a:xfrm>
            <a:off x="1210275" y="4171800"/>
            <a:ext cx="610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alanquin SemiBold"/>
                <a:ea typeface="Palanquin SemiBold"/>
                <a:cs typeface="Palanquin SemiBold"/>
                <a:sym typeface="Palanquin SemiBold"/>
              </a:rPr>
              <a:t>We have more than doubled the R-square of the regression!</a:t>
            </a:r>
            <a:endParaRPr sz="1500">
              <a:latin typeface="Palanquin SemiBold"/>
              <a:ea typeface="Palanquin SemiBold"/>
              <a:cs typeface="Palanquin SemiBold"/>
              <a:sym typeface="Palanquin SemiBold"/>
            </a:endParaRPr>
          </a:p>
          <a:p>
            <a:pPr indent="0" lvl="0" marL="0" rtl="0" algn="l">
              <a:spcBef>
                <a:spcPts val="0"/>
              </a:spcBef>
              <a:spcAft>
                <a:spcPts val="0"/>
              </a:spcAft>
              <a:buNone/>
            </a:pPr>
            <a:r>
              <a:t/>
            </a:r>
            <a:endParaRPr sz="1500">
              <a:latin typeface="Palanquin SemiBold"/>
              <a:ea typeface="Palanquin SemiBold"/>
              <a:cs typeface="Palanquin SemiBold"/>
              <a:sym typeface="Palanquin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0"/>
          <p:cNvSpPr txBox="1"/>
          <p:nvPr>
            <p:ph type="title"/>
          </p:nvPr>
        </p:nvSpPr>
        <p:spPr>
          <a:xfrm>
            <a:off x="245250" y="512350"/>
            <a:ext cx="83520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Rate: Single Factor Signal VS Real Return</a:t>
            </a:r>
            <a:endParaRPr/>
          </a:p>
        </p:txBody>
      </p:sp>
      <p:pic>
        <p:nvPicPr>
          <p:cNvPr id="903" name="Google Shape;903;p70"/>
          <p:cNvPicPr preferRelativeResize="0"/>
          <p:nvPr/>
        </p:nvPicPr>
        <p:blipFill>
          <a:blip r:embed="rId3">
            <a:alphaModFix/>
          </a:blip>
          <a:stretch>
            <a:fillRect/>
          </a:stretch>
        </p:blipFill>
        <p:spPr>
          <a:xfrm>
            <a:off x="1512350" y="1801725"/>
            <a:ext cx="6119301" cy="303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1"/>
          <p:cNvSpPr txBox="1"/>
          <p:nvPr>
            <p:ph type="title"/>
          </p:nvPr>
        </p:nvSpPr>
        <p:spPr>
          <a:xfrm>
            <a:off x="239000" y="748675"/>
            <a:ext cx="84930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 Factors: Signal VS Real Return</a:t>
            </a:r>
            <a:endParaRPr/>
          </a:p>
        </p:txBody>
      </p:sp>
      <p:pic>
        <p:nvPicPr>
          <p:cNvPr id="909" name="Google Shape;909;p71"/>
          <p:cNvPicPr preferRelativeResize="0"/>
          <p:nvPr/>
        </p:nvPicPr>
        <p:blipFill>
          <a:blip r:embed="rId3">
            <a:alphaModFix/>
          </a:blip>
          <a:stretch>
            <a:fillRect/>
          </a:stretch>
        </p:blipFill>
        <p:spPr>
          <a:xfrm>
            <a:off x="1491025" y="1764350"/>
            <a:ext cx="6161951" cy="304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2"/>
          <p:cNvSpPr txBox="1"/>
          <p:nvPr>
            <p:ph idx="2" type="title"/>
          </p:nvPr>
        </p:nvSpPr>
        <p:spPr>
          <a:xfrm>
            <a:off x="604100" y="127100"/>
            <a:ext cx="69168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Simulated Return vs Real Return</a:t>
            </a:r>
            <a:endParaRPr sz="3400"/>
          </a:p>
        </p:txBody>
      </p:sp>
      <p:pic>
        <p:nvPicPr>
          <p:cNvPr id="915" name="Google Shape;915;p72"/>
          <p:cNvPicPr preferRelativeResize="0"/>
          <p:nvPr/>
        </p:nvPicPr>
        <p:blipFill>
          <a:blip r:embed="rId3">
            <a:alphaModFix/>
          </a:blip>
          <a:stretch>
            <a:fillRect/>
          </a:stretch>
        </p:blipFill>
        <p:spPr>
          <a:xfrm>
            <a:off x="1223575" y="1009275"/>
            <a:ext cx="7339251" cy="362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5"/>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sp>
        <p:nvSpPr>
          <p:cNvPr id="755" name="Google Shape;755;p55"/>
          <p:cNvSpPr txBox="1"/>
          <p:nvPr>
            <p:ph idx="1" type="subTitle"/>
          </p:nvPr>
        </p:nvSpPr>
        <p:spPr>
          <a:xfrm>
            <a:off x="1106250" y="1472875"/>
            <a:ext cx="1581900" cy="47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Introduction</a:t>
            </a:r>
            <a:endParaRPr/>
          </a:p>
        </p:txBody>
      </p:sp>
      <p:sp>
        <p:nvSpPr>
          <p:cNvPr id="756" name="Google Shape;756;p55"/>
          <p:cNvSpPr txBox="1"/>
          <p:nvPr>
            <p:ph idx="3" type="subTitle"/>
          </p:nvPr>
        </p:nvSpPr>
        <p:spPr>
          <a:xfrm>
            <a:off x="5221450" y="1435530"/>
            <a:ext cx="34407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rate model and term structure model</a:t>
            </a:r>
            <a:endParaRPr/>
          </a:p>
          <a:p>
            <a:pPr indent="0" lvl="0" marL="0" rtl="0" algn="l">
              <a:spcBef>
                <a:spcPts val="1600"/>
              </a:spcBef>
              <a:spcAft>
                <a:spcPts val="1600"/>
              </a:spcAft>
              <a:buNone/>
            </a:pPr>
            <a:r>
              <a:t/>
            </a:r>
            <a:endParaRPr/>
          </a:p>
        </p:txBody>
      </p:sp>
      <p:sp>
        <p:nvSpPr>
          <p:cNvPr id="757" name="Google Shape;757;p55"/>
          <p:cNvSpPr txBox="1"/>
          <p:nvPr>
            <p:ph idx="4" type="subTitle"/>
          </p:nvPr>
        </p:nvSpPr>
        <p:spPr>
          <a:xfrm>
            <a:off x="5876500" y="2306285"/>
            <a:ext cx="21306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758" name="Google Shape;758;p55"/>
          <p:cNvSpPr txBox="1"/>
          <p:nvPr>
            <p:ph idx="5" type="subTitle"/>
          </p:nvPr>
        </p:nvSpPr>
        <p:spPr>
          <a:xfrm>
            <a:off x="1097250" y="2366350"/>
            <a:ext cx="3162600" cy="47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Macroeconomic factors</a:t>
            </a:r>
            <a:endParaRPr/>
          </a:p>
        </p:txBody>
      </p:sp>
      <p:sp>
        <p:nvSpPr>
          <p:cNvPr id="759" name="Google Shape;759;p55"/>
          <p:cNvSpPr txBox="1"/>
          <p:nvPr>
            <p:ph idx="7" type="subTitle"/>
          </p:nvPr>
        </p:nvSpPr>
        <p:spPr>
          <a:xfrm>
            <a:off x="5252550" y="2331550"/>
            <a:ext cx="1375800" cy="47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 model</a:t>
            </a:r>
            <a:endParaRPr/>
          </a:p>
        </p:txBody>
      </p:sp>
      <p:sp>
        <p:nvSpPr>
          <p:cNvPr id="760" name="Google Shape;760;p55"/>
          <p:cNvSpPr txBox="1"/>
          <p:nvPr>
            <p:ph idx="9" type="title"/>
          </p:nvPr>
        </p:nvSpPr>
        <p:spPr>
          <a:xfrm>
            <a:off x="631050" y="1472879"/>
            <a:ext cx="4662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61" name="Google Shape;761;p55"/>
          <p:cNvSpPr txBox="1"/>
          <p:nvPr>
            <p:ph idx="13" type="title"/>
          </p:nvPr>
        </p:nvSpPr>
        <p:spPr>
          <a:xfrm>
            <a:off x="4737300" y="1435533"/>
            <a:ext cx="4653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62" name="Google Shape;762;p55"/>
          <p:cNvSpPr txBox="1"/>
          <p:nvPr>
            <p:ph idx="14" type="title"/>
          </p:nvPr>
        </p:nvSpPr>
        <p:spPr>
          <a:xfrm>
            <a:off x="631500" y="2395150"/>
            <a:ext cx="465300" cy="41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63" name="Google Shape;763;p55"/>
          <p:cNvSpPr txBox="1"/>
          <p:nvPr>
            <p:ph idx="15" type="title"/>
          </p:nvPr>
        </p:nvSpPr>
        <p:spPr>
          <a:xfrm>
            <a:off x="4737300" y="2331545"/>
            <a:ext cx="4653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764" name="Google Shape;764;p55"/>
          <p:cNvSpPr txBox="1"/>
          <p:nvPr>
            <p:ph idx="14" type="title"/>
          </p:nvPr>
        </p:nvSpPr>
        <p:spPr>
          <a:xfrm>
            <a:off x="631050" y="3259826"/>
            <a:ext cx="4662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765" name="Google Shape;765;p55"/>
          <p:cNvSpPr txBox="1"/>
          <p:nvPr>
            <p:ph idx="5" type="subTitle"/>
          </p:nvPr>
        </p:nvSpPr>
        <p:spPr>
          <a:xfrm>
            <a:off x="1106250" y="3286425"/>
            <a:ext cx="33066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Strategy</a:t>
            </a:r>
            <a:endParaRPr/>
          </a:p>
          <a:p>
            <a:pPr indent="0" lvl="0" marL="0" rtl="0" algn="l">
              <a:spcBef>
                <a:spcPts val="1600"/>
              </a:spcBef>
              <a:spcAft>
                <a:spcPts val="1600"/>
              </a:spcAft>
              <a:buNone/>
            </a:pPr>
            <a:r>
              <a:t/>
            </a:r>
            <a:endParaRPr/>
          </a:p>
        </p:txBody>
      </p:sp>
      <p:sp>
        <p:nvSpPr>
          <p:cNvPr id="766" name="Google Shape;766;p55"/>
          <p:cNvSpPr txBox="1"/>
          <p:nvPr>
            <p:ph idx="15" type="title"/>
          </p:nvPr>
        </p:nvSpPr>
        <p:spPr>
          <a:xfrm>
            <a:off x="4737300" y="3259820"/>
            <a:ext cx="4653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767" name="Google Shape;767;p55"/>
          <p:cNvSpPr txBox="1"/>
          <p:nvPr>
            <p:ph idx="7" type="subTitle"/>
          </p:nvPr>
        </p:nvSpPr>
        <p:spPr>
          <a:xfrm>
            <a:off x="5252550" y="3286425"/>
            <a:ext cx="3260400" cy="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9" name="Shape 919"/>
        <p:cNvGrpSpPr/>
        <p:nvPr/>
      </p:nvGrpSpPr>
      <p:grpSpPr>
        <a:xfrm>
          <a:off x="0" y="0"/>
          <a:ext cx="0" cy="0"/>
          <a:chOff x="0" y="0"/>
          <a:chExt cx="0" cy="0"/>
        </a:xfrm>
      </p:grpSpPr>
      <p:sp>
        <p:nvSpPr>
          <p:cNvPr id="920" name="Google Shape;920;p73"/>
          <p:cNvSpPr txBox="1"/>
          <p:nvPr>
            <p:ph type="title"/>
          </p:nvPr>
        </p:nvSpPr>
        <p:spPr>
          <a:xfrm>
            <a:off x="2155825" y="3898075"/>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Trading Strategy</a:t>
            </a:r>
            <a:endParaRPr/>
          </a:p>
        </p:txBody>
      </p:sp>
      <p:sp>
        <p:nvSpPr>
          <p:cNvPr id="921" name="Google Shape;921;p73"/>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922" name="Google Shape;922;p73"/>
          <p:cNvPicPr preferRelativeResize="0"/>
          <p:nvPr/>
        </p:nvPicPr>
        <p:blipFill>
          <a:blip r:embed="rId3">
            <a:alphaModFix/>
          </a:blip>
          <a:stretch>
            <a:fillRect/>
          </a:stretch>
        </p:blipFill>
        <p:spPr>
          <a:xfrm>
            <a:off x="3020950" y="543200"/>
            <a:ext cx="5163450" cy="32566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4"/>
          <p:cNvSpPr txBox="1"/>
          <p:nvPr>
            <p:ph type="title"/>
          </p:nvPr>
        </p:nvSpPr>
        <p:spPr>
          <a:xfrm>
            <a:off x="561500" y="267975"/>
            <a:ext cx="6954900" cy="4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strategy on different bonds</a:t>
            </a:r>
            <a:endParaRPr/>
          </a:p>
        </p:txBody>
      </p:sp>
      <p:pic>
        <p:nvPicPr>
          <p:cNvPr id="928" name="Google Shape;928;p74"/>
          <p:cNvPicPr preferRelativeResize="0"/>
          <p:nvPr/>
        </p:nvPicPr>
        <p:blipFill>
          <a:blip r:embed="rId3">
            <a:alphaModFix/>
          </a:blip>
          <a:stretch>
            <a:fillRect/>
          </a:stretch>
        </p:blipFill>
        <p:spPr>
          <a:xfrm>
            <a:off x="476650" y="1228425"/>
            <a:ext cx="3307700" cy="1667850"/>
          </a:xfrm>
          <a:prstGeom prst="rect">
            <a:avLst/>
          </a:prstGeom>
          <a:noFill/>
          <a:ln>
            <a:noFill/>
          </a:ln>
        </p:spPr>
      </p:pic>
      <p:sp>
        <p:nvSpPr>
          <p:cNvPr id="929" name="Google Shape;929;p74"/>
          <p:cNvSpPr txBox="1"/>
          <p:nvPr/>
        </p:nvSpPr>
        <p:spPr>
          <a:xfrm>
            <a:off x="655825" y="843775"/>
            <a:ext cx="13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Two year bond</a:t>
            </a:r>
            <a:endParaRPr>
              <a:latin typeface="Lato"/>
              <a:ea typeface="Lato"/>
              <a:cs typeface="Lato"/>
              <a:sym typeface="Lato"/>
            </a:endParaRPr>
          </a:p>
        </p:txBody>
      </p:sp>
      <p:graphicFrame>
        <p:nvGraphicFramePr>
          <p:cNvPr id="930" name="Google Shape;930;p74"/>
          <p:cNvGraphicFramePr/>
          <p:nvPr/>
        </p:nvGraphicFramePr>
        <p:xfrm>
          <a:off x="4572000" y="934475"/>
          <a:ext cx="3000000" cy="3000000"/>
        </p:xfrm>
        <a:graphic>
          <a:graphicData uri="http://schemas.openxmlformats.org/drawingml/2006/table">
            <a:tbl>
              <a:tblPr>
                <a:noFill/>
                <a:tableStyleId>{6BD6748B-21FF-482A-A753-A4373C1669F7}</a:tableStyleId>
              </a:tblPr>
              <a:tblGrid>
                <a:gridCol w="1042975"/>
                <a:gridCol w="826925"/>
                <a:gridCol w="826925"/>
                <a:gridCol w="826925"/>
              </a:tblGrid>
              <a:tr h="535150">
                <a:tc>
                  <a:txBody>
                    <a:bodyPr/>
                    <a:lstStyle/>
                    <a:p>
                      <a:pPr indent="0" lvl="0" marL="0" rtl="0" algn="l">
                        <a:spcBef>
                          <a:spcPts val="0"/>
                        </a:spcBef>
                        <a:spcAft>
                          <a:spcPts val="0"/>
                        </a:spcAft>
                        <a:buNone/>
                      </a:pPr>
                      <a:r>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Annual return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Max drawdown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Sharpe ratio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705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Buy and hold</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10.02%</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-19.85%</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2.14</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78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Single</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10.16%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-14.98%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2.22</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78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Macro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10.78%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-13.10%</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2.51</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31" name="Google Shape;931;p74"/>
          <p:cNvSpPr txBox="1"/>
          <p:nvPr/>
        </p:nvSpPr>
        <p:spPr>
          <a:xfrm>
            <a:off x="600250" y="2848250"/>
            <a:ext cx="16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Three </a:t>
            </a:r>
            <a:r>
              <a:rPr lang="en">
                <a:latin typeface="Lato"/>
                <a:ea typeface="Lato"/>
                <a:cs typeface="Lato"/>
                <a:sym typeface="Lato"/>
              </a:rPr>
              <a:t> year bond</a:t>
            </a:r>
            <a:endParaRPr>
              <a:latin typeface="Lato"/>
              <a:ea typeface="Lato"/>
              <a:cs typeface="Lato"/>
              <a:sym typeface="Lato"/>
            </a:endParaRPr>
          </a:p>
        </p:txBody>
      </p:sp>
      <p:pic>
        <p:nvPicPr>
          <p:cNvPr id="932" name="Google Shape;932;p74"/>
          <p:cNvPicPr preferRelativeResize="0"/>
          <p:nvPr/>
        </p:nvPicPr>
        <p:blipFill>
          <a:blip r:embed="rId4">
            <a:alphaModFix/>
          </a:blip>
          <a:stretch>
            <a:fillRect/>
          </a:stretch>
        </p:blipFill>
        <p:spPr>
          <a:xfrm>
            <a:off x="476650" y="3248450"/>
            <a:ext cx="3307700" cy="1578175"/>
          </a:xfrm>
          <a:prstGeom prst="rect">
            <a:avLst/>
          </a:prstGeom>
          <a:noFill/>
          <a:ln>
            <a:noFill/>
          </a:ln>
        </p:spPr>
      </p:pic>
      <p:graphicFrame>
        <p:nvGraphicFramePr>
          <p:cNvPr id="933" name="Google Shape;933;p74"/>
          <p:cNvGraphicFramePr/>
          <p:nvPr/>
        </p:nvGraphicFramePr>
        <p:xfrm>
          <a:off x="4572000" y="3108438"/>
          <a:ext cx="3000000" cy="3000000"/>
        </p:xfrm>
        <a:graphic>
          <a:graphicData uri="http://schemas.openxmlformats.org/drawingml/2006/table">
            <a:tbl>
              <a:tblPr>
                <a:noFill/>
                <a:tableStyleId>{6BD6748B-21FF-482A-A753-A4373C1669F7}</a:tableStyleId>
              </a:tblPr>
              <a:tblGrid>
                <a:gridCol w="1042975"/>
                <a:gridCol w="826925"/>
                <a:gridCol w="826925"/>
                <a:gridCol w="826925"/>
              </a:tblGrid>
              <a:tr h="552975">
                <a:tc>
                  <a:txBody>
                    <a:bodyPr/>
                    <a:lstStyle/>
                    <a:p>
                      <a:pPr indent="0" lvl="0" marL="0" rtl="0" algn="l">
                        <a:spcBef>
                          <a:spcPts val="0"/>
                        </a:spcBef>
                        <a:spcAft>
                          <a:spcPts val="0"/>
                        </a:spcAft>
                        <a:buNone/>
                      </a:pPr>
                      <a:r>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Annual return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Max drawdown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Sharpe ratio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3850">
                <a:tc>
                  <a:txBody>
                    <a:bodyPr/>
                    <a:lstStyle/>
                    <a:p>
                      <a:pPr indent="0" lvl="0" marL="0" rtl="0" algn="l">
                        <a:lnSpc>
                          <a:spcPct val="150000"/>
                        </a:lnSpc>
                        <a:spcBef>
                          <a:spcPts val="900"/>
                        </a:spcBef>
                        <a:spcAft>
                          <a:spcPts val="800"/>
                        </a:spcAft>
                        <a:buNone/>
                      </a:pPr>
                      <a:r>
                        <a:rPr b="1" lang="en" sz="1050">
                          <a:latin typeface="Calibri"/>
                          <a:ea typeface="Calibri"/>
                          <a:cs typeface="Calibri"/>
                          <a:sym typeface="Calibri"/>
                        </a:rPr>
                        <a:t>Buy and hold</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21.73%</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-27.90%</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2.37</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59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Single</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21.86%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-24.18%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2.42</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59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Macro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22.95%</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-24.18%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2.66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5"/>
          <p:cNvSpPr txBox="1"/>
          <p:nvPr>
            <p:ph type="title"/>
          </p:nvPr>
        </p:nvSpPr>
        <p:spPr>
          <a:xfrm>
            <a:off x="716250" y="257899"/>
            <a:ext cx="53517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four</a:t>
            </a:r>
            <a:r>
              <a:rPr lang="en" sz="1400">
                <a:latin typeface="Lato"/>
                <a:ea typeface="Lato"/>
                <a:cs typeface="Lato"/>
                <a:sym typeface="Lato"/>
              </a:rPr>
              <a:t> year bond</a:t>
            </a:r>
            <a:endParaRPr sz="1200">
              <a:latin typeface="Lato"/>
              <a:ea typeface="Lato"/>
              <a:cs typeface="Lato"/>
              <a:sym typeface="Lato"/>
            </a:endParaRPr>
          </a:p>
        </p:txBody>
      </p:sp>
      <p:pic>
        <p:nvPicPr>
          <p:cNvPr id="939" name="Google Shape;939;p75"/>
          <p:cNvPicPr preferRelativeResize="0"/>
          <p:nvPr/>
        </p:nvPicPr>
        <p:blipFill>
          <a:blip r:embed="rId3">
            <a:alphaModFix/>
          </a:blip>
          <a:stretch>
            <a:fillRect/>
          </a:stretch>
        </p:blipFill>
        <p:spPr>
          <a:xfrm>
            <a:off x="716250" y="766325"/>
            <a:ext cx="3336650" cy="1805425"/>
          </a:xfrm>
          <a:prstGeom prst="rect">
            <a:avLst/>
          </a:prstGeom>
          <a:noFill/>
          <a:ln>
            <a:noFill/>
          </a:ln>
        </p:spPr>
      </p:pic>
      <p:sp>
        <p:nvSpPr>
          <p:cNvPr id="940" name="Google Shape;940;p75"/>
          <p:cNvSpPr txBox="1"/>
          <p:nvPr/>
        </p:nvSpPr>
        <p:spPr>
          <a:xfrm>
            <a:off x="716250" y="2571750"/>
            <a:ext cx="34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Five year bond</a:t>
            </a:r>
            <a:endParaRPr>
              <a:latin typeface="Lato"/>
              <a:ea typeface="Lato"/>
              <a:cs typeface="Lato"/>
              <a:sym typeface="Lato"/>
            </a:endParaRPr>
          </a:p>
        </p:txBody>
      </p:sp>
      <p:pic>
        <p:nvPicPr>
          <p:cNvPr id="941" name="Google Shape;941;p75"/>
          <p:cNvPicPr preferRelativeResize="0"/>
          <p:nvPr/>
        </p:nvPicPr>
        <p:blipFill>
          <a:blip r:embed="rId4">
            <a:alphaModFix/>
          </a:blip>
          <a:stretch>
            <a:fillRect/>
          </a:stretch>
        </p:blipFill>
        <p:spPr>
          <a:xfrm>
            <a:off x="716250" y="2932825"/>
            <a:ext cx="3336650" cy="1986150"/>
          </a:xfrm>
          <a:prstGeom prst="rect">
            <a:avLst/>
          </a:prstGeom>
          <a:noFill/>
          <a:ln>
            <a:noFill/>
          </a:ln>
        </p:spPr>
      </p:pic>
      <p:graphicFrame>
        <p:nvGraphicFramePr>
          <p:cNvPr id="942" name="Google Shape;942;p75"/>
          <p:cNvGraphicFramePr/>
          <p:nvPr/>
        </p:nvGraphicFramePr>
        <p:xfrm>
          <a:off x="4670575" y="845838"/>
          <a:ext cx="3000000" cy="3000000"/>
        </p:xfrm>
        <a:graphic>
          <a:graphicData uri="http://schemas.openxmlformats.org/drawingml/2006/table">
            <a:tbl>
              <a:tblPr>
                <a:noFill/>
                <a:tableStyleId>{6BD6748B-21FF-482A-A753-A4373C1669F7}</a:tableStyleId>
              </a:tblPr>
              <a:tblGrid>
                <a:gridCol w="834175"/>
                <a:gridCol w="834175"/>
                <a:gridCol w="834175"/>
                <a:gridCol w="834175"/>
              </a:tblGrid>
              <a:tr h="381000">
                <a:tc>
                  <a:txBody>
                    <a:bodyPr/>
                    <a:lstStyle/>
                    <a:p>
                      <a:pPr indent="0" lvl="0" marL="0" rtl="0" algn="l">
                        <a:spcBef>
                          <a:spcPts val="0"/>
                        </a:spcBef>
                        <a:spcAft>
                          <a:spcPts val="0"/>
                        </a:spcAft>
                        <a:buNone/>
                      </a:pPr>
                      <a:r>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Annual return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Max drawdown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Sharpe ratio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Real</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21.73%</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-27.90%</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2.37</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Single</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21.86%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-24.18%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2.42</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Macro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22.95%</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-24.18%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2.66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943" name="Google Shape;943;p75"/>
          <p:cNvGraphicFramePr/>
          <p:nvPr/>
        </p:nvGraphicFramePr>
        <p:xfrm>
          <a:off x="4670575" y="3009963"/>
          <a:ext cx="3000000" cy="3000000"/>
        </p:xfrm>
        <a:graphic>
          <a:graphicData uri="http://schemas.openxmlformats.org/drawingml/2006/table">
            <a:tbl>
              <a:tblPr>
                <a:noFill/>
                <a:tableStyleId>{6BD6748B-21FF-482A-A753-A4373C1669F7}</a:tableStyleId>
              </a:tblPr>
              <a:tblGrid>
                <a:gridCol w="834175"/>
                <a:gridCol w="834175"/>
                <a:gridCol w="834175"/>
                <a:gridCol w="834175"/>
              </a:tblGrid>
              <a:tr h="381000">
                <a:tc>
                  <a:txBody>
                    <a:bodyPr/>
                    <a:lstStyle/>
                    <a:p>
                      <a:pPr indent="0" lvl="0" marL="0" rtl="0" algn="l">
                        <a:spcBef>
                          <a:spcPts val="0"/>
                        </a:spcBef>
                        <a:spcAft>
                          <a:spcPts val="0"/>
                        </a:spcAft>
                        <a:buNone/>
                      </a:pPr>
                      <a:r>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Annual return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Max drawdown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Sharpe ratio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Real</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31.79%</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-33.48%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2.44</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Single</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32.21%</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-33.48%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2.51</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Macro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33.83%</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-33.48%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2.72</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6"/>
          <p:cNvSpPr txBox="1"/>
          <p:nvPr>
            <p:ph type="title"/>
          </p:nvPr>
        </p:nvSpPr>
        <p:spPr>
          <a:xfrm>
            <a:off x="716250" y="272651"/>
            <a:ext cx="53517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strategy</a:t>
            </a:r>
            <a:endParaRPr/>
          </a:p>
        </p:txBody>
      </p:sp>
      <p:sp>
        <p:nvSpPr>
          <p:cNvPr id="949" name="Google Shape;949;p76"/>
          <p:cNvSpPr txBox="1"/>
          <p:nvPr/>
        </p:nvSpPr>
        <p:spPr>
          <a:xfrm>
            <a:off x="803200" y="869525"/>
            <a:ext cx="86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Combining with the result ,we discovered the optimal strategy: </a:t>
            </a:r>
            <a:r>
              <a:rPr lang="en">
                <a:latin typeface="Lato"/>
                <a:ea typeface="Lato"/>
                <a:cs typeface="Lato"/>
                <a:sym typeface="Lato"/>
              </a:rPr>
              <a:t>buy 2 bonds with highest predicted return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950" name="Google Shape;950;p76"/>
          <p:cNvPicPr preferRelativeResize="0"/>
          <p:nvPr/>
        </p:nvPicPr>
        <p:blipFill>
          <a:blip r:embed="rId3">
            <a:alphaModFix/>
          </a:blip>
          <a:stretch>
            <a:fillRect/>
          </a:stretch>
        </p:blipFill>
        <p:spPr>
          <a:xfrm>
            <a:off x="641100" y="1584325"/>
            <a:ext cx="3478126" cy="1761150"/>
          </a:xfrm>
          <a:prstGeom prst="rect">
            <a:avLst/>
          </a:prstGeom>
          <a:noFill/>
          <a:ln>
            <a:noFill/>
          </a:ln>
        </p:spPr>
      </p:pic>
      <p:graphicFrame>
        <p:nvGraphicFramePr>
          <p:cNvPr id="951" name="Google Shape;951;p76"/>
          <p:cNvGraphicFramePr/>
          <p:nvPr/>
        </p:nvGraphicFramePr>
        <p:xfrm>
          <a:off x="4572000" y="1584325"/>
          <a:ext cx="3000000" cy="3000000"/>
        </p:xfrm>
        <a:graphic>
          <a:graphicData uri="http://schemas.openxmlformats.org/drawingml/2006/table">
            <a:tbl>
              <a:tblPr>
                <a:noFill/>
                <a:tableStyleId>{6BD6748B-21FF-482A-A753-A4373C1669F7}</a:tableStyleId>
              </a:tblPr>
              <a:tblGrid>
                <a:gridCol w="904875"/>
                <a:gridCol w="904875"/>
                <a:gridCol w="904875"/>
                <a:gridCol w="904875"/>
              </a:tblGrid>
              <a:tr h="502175">
                <a:tc>
                  <a:txBody>
                    <a:bodyPr/>
                    <a:lstStyle/>
                    <a:p>
                      <a:pPr indent="0" lvl="0" marL="0" rtl="0" algn="l">
                        <a:spcBef>
                          <a:spcPts val="0"/>
                        </a:spcBef>
                        <a:spcAft>
                          <a:spcPts val="0"/>
                        </a:spcAft>
                        <a:buNone/>
                      </a:pPr>
                      <a:r>
                        <a:t/>
                      </a:r>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Annual return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Max drawdown</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Sharpe ratio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57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Buy and hold</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25.32%</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-29.26%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2.40</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57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Single</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84.61%</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-56.01%</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2.66</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5700">
                <a:tc>
                  <a:txBody>
                    <a:bodyPr/>
                    <a:lstStyle/>
                    <a:p>
                      <a:pPr indent="0" lvl="0" marL="0" rtl="0" algn="ctr">
                        <a:lnSpc>
                          <a:spcPct val="150000"/>
                        </a:lnSpc>
                        <a:spcBef>
                          <a:spcPts val="900"/>
                        </a:spcBef>
                        <a:spcAft>
                          <a:spcPts val="800"/>
                        </a:spcAft>
                        <a:buNone/>
                      </a:pPr>
                      <a:r>
                        <a:rPr b="1" lang="en" sz="1050">
                          <a:latin typeface="Calibri"/>
                          <a:ea typeface="Calibri"/>
                          <a:cs typeface="Calibri"/>
                          <a:sym typeface="Calibri"/>
                        </a:rPr>
                        <a:t>Macro</a:t>
                      </a:r>
                      <a:endParaRPr b="1"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84.98%</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-49.14%</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900"/>
                        </a:spcBef>
                        <a:spcAft>
                          <a:spcPts val="800"/>
                        </a:spcAft>
                        <a:buNone/>
                      </a:pPr>
                      <a:r>
                        <a:rPr lang="en" sz="1050">
                          <a:latin typeface="Calibri"/>
                          <a:ea typeface="Calibri"/>
                          <a:cs typeface="Calibri"/>
                          <a:sym typeface="Calibri"/>
                        </a:rPr>
                        <a:t>2.74</a:t>
                      </a:r>
                      <a:endParaRPr sz="105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52" name="Google Shape;952;p76"/>
          <p:cNvSpPr txBox="1"/>
          <p:nvPr/>
        </p:nvSpPr>
        <p:spPr>
          <a:xfrm>
            <a:off x="803200" y="3831825"/>
            <a:ext cx="74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Final Sharpe Ratio: 2.74</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6" name="Shape 956"/>
        <p:cNvGrpSpPr/>
        <p:nvPr/>
      </p:nvGrpSpPr>
      <p:grpSpPr>
        <a:xfrm>
          <a:off x="0" y="0"/>
          <a:ext cx="0" cy="0"/>
          <a:chOff x="0" y="0"/>
          <a:chExt cx="0" cy="0"/>
        </a:xfrm>
      </p:grpSpPr>
      <p:sp>
        <p:nvSpPr>
          <p:cNvPr id="957" name="Google Shape;957;p77"/>
          <p:cNvSpPr txBox="1"/>
          <p:nvPr>
            <p:ph type="title"/>
          </p:nvPr>
        </p:nvSpPr>
        <p:spPr>
          <a:xfrm>
            <a:off x="4418524" y="3869700"/>
            <a:ext cx="26313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958" name="Google Shape;958;p77"/>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pic>
        <p:nvPicPr>
          <p:cNvPr id="959" name="Google Shape;959;p77"/>
          <p:cNvPicPr preferRelativeResize="0"/>
          <p:nvPr/>
        </p:nvPicPr>
        <p:blipFill rotWithShape="1">
          <a:blip r:embed="rId3">
            <a:alphaModFix/>
          </a:blip>
          <a:srcRect b="7299" l="1723" r="1423" t="4439"/>
          <a:stretch/>
        </p:blipFill>
        <p:spPr>
          <a:xfrm>
            <a:off x="3976200" y="919250"/>
            <a:ext cx="3237574" cy="2950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78"/>
          <p:cNvSpPr txBox="1"/>
          <p:nvPr>
            <p:ph idx="2" type="title"/>
          </p:nvPr>
        </p:nvSpPr>
        <p:spPr>
          <a:xfrm>
            <a:off x="977775" y="543200"/>
            <a:ext cx="6887700" cy="32247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Bond excess return is highly correlated with macro factors</a:t>
            </a:r>
            <a:endParaRPr sz="2400"/>
          </a:p>
          <a:p>
            <a:pPr indent="-381000" lvl="0" marL="457200" rtl="0" algn="l">
              <a:spcBef>
                <a:spcPts val="0"/>
              </a:spcBef>
              <a:spcAft>
                <a:spcPts val="0"/>
              </a:spcAft>
              <a:buSzPts val="2400"/>
              <a:buChar char="●"/>
            </a:pPr>
            <a:r>
              <a:rPr lang="en" sz="2400"/>
              <a:t>Our new model shows great profitability</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79"/>
          <p:cNvPicPr preferRelativeResize="0"/>
          <p:nvPr/>
        </p:nvPicPr>
        <p:blipFill>
          <a:blip r:embed="rId3">
            <a:alphaModFix/>
          </a:blip>
          <a:stretch>
            <a:fillRect/>
          </a:stretch>
        </p:blipFill>
        <p:spPr>
          <a:xfrm>
            <a:off x="1868675" y="456450"/>
            <a:ext cx="5709825" cy="3846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0"/>
          <p:cNvSpPr txBox="1"/>
          <p:nvPr>
            <p:ph idx="6" type="subTitle"/>
          </p:nvPr>
        </p:nvSpPr>
        <p:spPr>
          <a:xfrm>
            <a:off x="1127070" y="1555575"/>
            <a:ext cx="29994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975" name="Google Shape;975;p80"/>
          <p:cNvPicPr preferRelativeResize="0"/>
          <p:nvPr/>
        </p:nvPicPr>
        <p:blipFill rotWithShape="1">
          <a:blip r:embed="rId3">
            <a:alphaModFix/>
          </a:blip>
          <a:srcRect b="2464" l="3817" r="2846" t="13431"/>
          <a:stretch/>
        </p:blipFill>
        <p:spPr>
          <a:xfrm>
            <a:off x="691125" y="866325"/>
            <a:ext cx="3896100" cy="3511200"/>
          </a:xfrm>
          <a:prstGeom prst="ellipse">
            <a:avLst/>
          </a:prstGeom>
          <a:noFill/>
          <a:ln>
            <a:noFill/>
          </a:ln>
        </p:spPr>
      </p:pic>
      <p:sp>
        <p:nvSpPr>
          <p:cNvPr id="976" name="Google Shape;976;p80"/>
          <p:cNvSpPr txBox="1"/>
          <p:nvPr>
            <p:ph idx="4294967295" type="ctrTitle"/>
          </p:nvPr>
        </p:nvSpPr>
        <p:spPr>
          <a:xfrm flipH="1">
            <a:off x="3728200" y="1555575"/>
            <a:ext cx="5583600" cy="15915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5700"/>
              <a:t>Thanks </a:t>
            </a:r>
            <a:endParaRPr sz="5700"/>
          </a:p>
          <a:p>
            <a:pPr indent="0" lvl="0" marL="914400" rtl="0" algn="l">
              <a:spcBef>
                <a:spcPts val="0"/>
              </a:spcBef>
              <a:spcAft>
                <a:spcPts val="0"/>
              </a:spcAft>
              <a:buNone/>
            </a:pPr>
            <a:r>
              <a:rPr lang="en" sz="5700"/>
              <a:t>for listening!</a:t>
            </a:r>
            <a:endParaRPr sz="5700"/>
          </a:p>
          <a:p>
            <a:pPr indent="0" lvl="0" marL="0" rtl="0" algn="l">
              <a:spcBef>
                <a:spcPts val="0"/>
              </a:spcBef>
              <a:spcAft>
                <a:spcPts val="0"/>
              </a:spcAft>
              <a:buNone/>
            </a:pPr>
            <a:r>
              <a:rPr lang="en" sz="5700"/>
              <a:t> 		 		</a:t>
            </a:r>
            <a:endParaRPr sz="5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1"/>
          <p:cNvSpPr txBox="1"/>
          <p:nvPr>
            <p:ph idx="2" type="title"/>
          </p:nvPr>
        </p:nvSpPr>
        <p:spPr>
          <a:xfrm>
            <a:off x="2969750" y="-130100"/>
            <a:ext cx="5533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Reference</a:t>
            </a:r>
            <a:endParaRPr sz="3800"/>
          </a:p>
        </p:txBody>
      </p:sp>
      <p:sp>
        <p:nvSpPr>
          <p:cNvPr id="982" name="Google Shape;982;p81"/>
          <p:cNvSpPr txBox="1"/>
          <p:nvPr/>
        </p:nvSpPr>
        <p:spPr>
          <a:xfrm>
            <a:off x="401325" y="999325"/>
            <a:ext cx="8097000" cy="481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[1]</a:t>
            </a:r>
            <a:r>
              <a:rPr lang="en" sz="1200">
                <a:latin typeface="Times New Roman"/>
                <a:ea typeface="Times New Roman"/>
                <a:cs typeface="Times New Roman"/>
                <a:sym typeface="Times New Roman"/>
              </a:rPr>
              <a:t>Fama E, Bliss R. The information in the long-maturity rates[J].American Economic Review, 1987, 77(4):680-692.</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[2] Cochrane J, Piazzesi M. Bond risk premia[J].The America Economic Review, 2005, 95 (1) :138—147.</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[3] Sydney C. Ludvigson, Serena Ng. Macro Factors in Bond Risk Premia[J]. The Review of financial studies, 2009, 22(12):5027-5067.</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[4] Jonathan H Wright. Term Premia and Inflation Uncertainty: Empirical Evidence from an International Panel Dataset[J]. American Economic Review,2011,101(4).</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[5] Michael D. Bauer, Glenn D. Rudebusch, Jing Cynthia Wu. Term Premia and Inflation Uncertainty: Empirical Evidence from an International Panel Dataset: Comment[J]. American Economic Review,2014,104(1).</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[6] Cieslak Anna, Povala Pavol. Expected Returns in Treasury Bonds[J]. Review of Financial Studies,2015,28(10).</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[7] Hao Zhou. Variance Risk Premia, Asset Predictability Puzzles, and Macroeconomic Uncertainty[J]. Annual review of financial economics, 2018, 10:481-497.</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1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100">
              <a:latin typeface="Times New Roman"/>
              <a:ea typeface="Times New Roman"/>
              <a:cs typeface="Times New Roman"/>
              <a:sym typeface="Times New Roman"/>
            </a:endParaRPr>
          </a:p>
          <a:p>
            <a:pPr indent="0" lvl="0" marL="0" rtl="0" algn="l">
              <a:spcBef>
                <a:spcPts val="120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sp>
        <p:nvSpPr>
          <p:cNvPr id="772" name="Google Shape;772;p56"/>
          <p:cNvSpPr txBox="1"/>
          <p:nvPr>
            <p:ph type="title"/>
          </p:nvPr>
        </p:nvSpPr>
        <p:spPr>
          <a:xfrm>
            <a:off x="1335900" y="3799450"/>
            <a:ext cx="64722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                Introduction</a:t>
            </a:r>
            <a:endParaRPr/>
          </a:p>
        </p:txBody>
      </p:sp>
      <p:sp>
        <p:nvSpPr>
          <p:cNvPr id="773" name="Google Shape;773;p56"/>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774" name="Google Shape;774;p56"/>
          <p:cNvPicPr preferRelativeResize="0"/>
          <p:nvPr/>
        </p:nvPicPr>
        <p:blipFill>
          <a:blip r:embed="rId3">
            <a:alphaModFix/>
          </a:blip>
          <a:stretch>
            <a:fillRect/>
          </a:stretch>
        </p:blipFill>
        <p:spPr>
          <a:xfrm>
            <a:off x="3262712" y="952750"/>
            <a:ext cx="2618575" cy="2781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57"/>
          <p:cNvSpPr txBox="1"/>
          <p:nvPr>
            <p:ph idx="1" type="subTitle"/>
          </p:nvPr>
        </p:nvSpPr>
        <p:spPr>
          <a:xfrm>
            <a:off x="3672975" y="640975"/>
            <a:ext cx="4872600" cy="3996300"/>
          </a:xfrm>
          <a:prstGeom prst="rect">
            <a:avLst/>
          </a:prstGeom>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SzPts val="1900"/>
              <a:buFont typeface="Palanquin SemiBold"/>
              <a:buChar char="●"/>
            </a:pPr>
            <a:r>
              <a:rPr lang="en" sz="1900">
                <a:latin typeface="Palanquin SemiBold"/>
                <a:ea typeface="Palanquin SemiBold"/>
                <a:cs typeface="Palanquin SemiBold"/>
                <a:sym typeface="Palanquin SemiBold"/>
              </a:rPr>
              <a:t>Forward interest rates can predict changes in interest rates and bond returns(Fama and Bliss)</a:t>
            </a:r>
            <a:endParaRPr sz="1900">
              <a:latin typeface="Palanquin SemiBold"/>
              <a:ea typeface="Palanquin SemiBold"/>
              <a:cs typeface="Palanquin SemiBold"/>
              <a:sym typeface="Palanquin SemiBold"/>
            </a:endParaRPr>
          </a:p>
          <a:p>
            <a:pPr indent="-349250" lvl="0" marL="457200" rtl="0" algn="l">
              <a:lnSpc>
                <a:spcPct val="115000"/>
              </a:lnSpc>
              <a:spcBef>
                <a:spcPts val="0"/>
              </a:spcBef>
              <a:spcAft>
                <a:spcPts val="0"/>
              </a:spcAft>
              <a:buSzPts val="1900"/>
              <a:buFont typeface="Palanquin SemiBold"/>
              <a:buChar char="●"/>
            </a:pPr>
            <a:r>
              <a:rPr lang="en" sz="1900">
                <a:latin typeface="Palanquin SemiBold"/>
                <a:ea typeface="Palanquin SemiBold"/>
                <a:cs typeface="Palanquin SemiBold"/>
                <a:sym typeface="Palanquin SemiBold"/>
              </a:rPr>
              <a:t>Information on the term structure of interest rates can improve the ability to predict bond returns</a:t>
            </a:r>
            <a:endParaRPr sz="1900">
              <a:latin typeface="Palanquin SemiBold"/>
              <a:ea typeface="Palanquin SemiBold"/>
              <a:cs typeface="Palanquin SemiBold"/>
              <a:sym typeface="Palanquin SemiBold"/>
            </a:endParaRPr>
          </a:p>
          <a:p>
            <a:pPr indent="-349250" lvl="0" marL="457200" rtl="0" algn="l">
              <a:lnSpc>
                <a:spcPct val="115000"/>
              </a:lnSpc>
              <a:spcBef>
                <a:spcPts val="0"/>
              </a:spcBef>
              <a:spcAft>
                <a:spcPts val="0"/>
              </a:spcAft>
              <a:buSzPts val="1900"/>
              <a:buFont typeface="Palanquin SemiBold"/>
              <a:buChar char="●"/>
            </a:pPr>
            <a:r>
              <a:rPr lang="en" sz="1900">
                <a:latin typeface="Palanquin SemiBold"/>
                <a:ea typeface="Palanquin SemiBold"/>
                <a:cs typeface="Palanquin SemiBold"/>
                <a:sym typeface="Palanquin SemiBold"/>
              </a:rPr>
              <a:t>Information on common macroeconomic variables may help improve the ability to predict bond returns</a:t>
            </a:r>
            <a:endParaRPr sz="1900"/>
          </a:p>
        </p:txBody>
      </p:sp>
      <p:pic>
        <p:nvPicPr>
          <p:cNvPr id="780" name="Google Shape;780;p57"/>
          <p:cNvPicPr preferRelativeResize="0"/>
          <p:nvPr/>
        </p:nvPicPr>
        <p:blipFill>
          <a:blip r:embed="rId3">
            <a:alphaModFix/>
          </a:blip>
          <a:stretch>
            <a:fillRect/>
          </a:stretch>
        </p:blipFill>
        <p:spPr>
          <a:xfrm>
            <a:off x="304850" y="1299388"/>
            <a:ext cx="3329199" cy="2220775"/>
          </a:xfrm>
          <a:prstGeom prst="rect">
            <a:avLst/>
          </a:prstGeom>
          <a:noFill/>
          <a:ln>
            <a:noFill/>
          </a:ln>
        </p:spPr>
      </p:pic>
      <p:sp>
        <p:nvSpPr>
          <p:cNvPr id="781" name="Google Shape;781;p57"/>
          <p:cNvSpPr txBox="1"/>
          <p:nvPr/>
        </p:nvSpPr>
        <p:spPr>
          <a:xfrm>
            <a:off x="383350" y="164200"/>
            <a:ext cx="304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Palanquin SemiBold"/>
                <a:ea typeface="Palanquin SemiBold"/>
                <a:cs typeface="Palanquin SemiBold"/>
                <a:sym typeface="Palanquin SemiBold"/>
              </a:rPr>
              <a:t>Introduction</a:t>
            </a:r>
            <a:endParaRPr sz="4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5" name="Shape 785"/>
        <p:cNvGrpSpPr/>
        <p:nvPr/>
      </p:nvGrpSpPr>
      <p:grpSpPr>
        <a:xfrm>
          <a:off x="0" y="0"/>
          <a:ext cx="0" cy="0"/>
          <a:chOff x="0" y="0"/>
          <a:chExt cx="0" cy="0"/>
        </a:xfrm>
      </p:grpSpPr>
      <p:sp>
        <p:nvSpPr>
          <p:cNvPr id="786" name="Google Shape;786;p58"/>
          <p:cNvSpPr txBox="1"/>
          <p:nvPr>
            <p:ph type="title"/>
          </p:nvPr>
        </p:nvSpPr>
        <p:spPr>
          <a:xfrm>
            <a:off x="701675" y="3874225"/>
            <a:ext cx="81123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sz="3000">
                <a:solidFill>
                  <a:srgbClr val="000000"/>
                </a:solidFill>
              </a:rPr>
              <a:t>Forward rate model and Term structure model</a:t>
            </a:r>
            <a:endParaRPr>
              <a:solidFill>
                <a:srgbClr val="000000"/>
              </a:solidFill>
              <a:latin typeface="Calibri"/>
              <a:ea typeface="Calibri"/>
              <a:cs typeface="Calibri"/>
              <a:sym typeface="Calibri"/>
            </a:endParaRPr>
          </a:p>
        </p:txBody>
      </p:sp>
      <p:sp>
        <p:nvSpPr>
          <p:cNvPr id="787" name="Google Shape;787;p58"/>
          <p:cNvSpPr txBox="1"/>
          <p:nvPr>
            <p:ph idx="2" type="title"/>
          </p:nvPr>
        </p:nvSpPr>
        <p:spPr>
          <a:xfrm>
            <a:off x="3768800" y="20527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9"/>
          <p:cNvSpPr txBox="1"/>
          <p:nvPr>
            <p:ph idx="2" type="title"/>
          </p:nvPr>
        </p:nvSpPr>
        <p:spPr>
          <a:xfrm>
            <a:off x="334150" y="214625"/>
            <a:ext cx="3954600" cy="55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00000"/>
                </a:solidFill>
              </a:rPr>
              <a:t>Forward rate model</a:t>
            </a:r>
            <a:endParaRPr sz="3100"/>
          </a:p>
        </p:txBody>
      </p:sp>
      <p:sp>
        <p:nvSpPr>
          <p:cNvPr id="793" name="Google Shape;793;p59"/>
          <p:cNvSpPr txBox="1"/>
          <p:nvPr/>
        </p:nvSpPr>
        <p:spPr>
          <a:xfrm>
            <a:off x="430300" y="891325"/>
            <a:ext cx="482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Cochrane and Piazzesi find that a single factor which is named as the return-forecasting factor, predicts excess returns on one-year to five-year maturity bonds</a:t>
            </a:r>
            <a:r>
              <a:rPr lang="en" sz="1200">
                <a:latin typeface="Times New Roman"/>
                <a:ea typeface="Times New Roman"/>
                <a:cs typeface="Times New Roman"/>
                <a:sym typeface="Times New Roman"/>
              </a:rPr>
              <a:t> </a:t>
            </a:r>
            <a:endParaRPr/>
          </a:p>
          <a:p>
            <a:pPr indent="0" lvl="0" marL="0" rtl="0" algn="l">
              <a:spcBef>
                <a:spcPts val="0"/>
              </a:spcBef>
              <a:spcAft>
                <a:spcPts val="0"/>
              </a:spcAft>
              <a:buNone/>
            </a:pPr>
            <a:r>
              <a:t/>
            </a:r>
            <a:endParaRPr>
              <a:latin typeface="Lato"/>
              <a:ea typeface="Lato"/>
              <a:cs typeface="Lato"/>
              <a:sym typeface="Lato"/>
            </a:endParaRPr>
          </a:p>
        </p:txBody>
      </p:sp>
      <p:sp>
        <p:nvSpPr>
          <p:cNvPr id="794" name="Google Shape;794;p59"/>
          <p:cNvSpPr txBox="1"/>
          <p:nvPr/>
        </p:nvSpPr>
        <p:spPr>
          <a:xfrm>
            <a:off x="1959425" y="1936375"/>
            <a:ext cx="44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795" name="Google Shape;795;p59"/>
          <p:cNvPicPr preferRelativeResize="0"/>
          <p:nvPr/>
        </p:nvPicPr>
        <p:blipFill>
          <a:blip r:embed="rId3">
            <a:alphaModFix/>
          </a:blip>
          <a:stretch>
            <a:fillRect/>
          </a:stretch>
        </p:blipFill>
        <p:spPr>
          <a:xfrm>
            <a:off x="430300" y="1494925"/>
            <a:ext cx="4518075" cy="476250"/>
          </a:xfrm>
          <a:prstGeom prst="rect">
            <a:avLst/>
          </a:prstGeom>
          <a:noFill/>
          <a:ln>
            <a:noFill/>
          </a:ln>
        </p:spPr>
      </p:pic>
      <p:sp>
        <p:nvSpPr>
          <p:cNvPr id="796" name="Google Shape;796;p59"/>
          <p:cNvSpPr txBox="1"/>
          <p:nvPr/>
        </p:nvSpPr>
        <p:spPr>
          <a:xfrm>
            <a:off x="430300" y="2017650"/>
            <a:ext cx="411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We use the data from 1964 to 2003 to run regressions of excess returns on all forward rates</a:t>
            </a:r>
            <a:endParaRPr>
              <a:latin typeface="Lato"/>
              <a:ea typeface="Lato"/>
              <a:cs typeface="Lato"/>
              <a:sym typeface="Lato"/>
            </a:endParaRPr>
          </a:p>
        </p:txBody>
      </p:sp>
      <p:pic>
        <p:nvPicPr>
          <p:cNvPr id="797" name="Google Shape;797;p59"/>
          <p:cNvPicPr preferRelativeResize="0"/>
          <p:nvPr/>
        </p:nvPicPr>
        <p:blipFill>
          <a:blip r:embed="rId4">
            <a:alphaModFix/>
          </a:blip>
          <a:stretch>
            <a:fillRect/>
          </a:stretch>
        </p:blipFill>
        <p:spPr>
          <a:xfrm>
            <a:off x="1264525" y="2697375"/>
            <a:ext cx="5549856" cy="16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60"/>
          <p:cNvPicPr preferRelativeResize="0"/>
          <p:nvPr/>
        </p:nvPicPr>
        <p:blipFill rotWithShape="1">
          <a:blip r:embed="rId3">
            <a:alphaModFix/>
          </a:blip>
          <a:srcRect b="0" l="0" r="0" t="48458"/>
          <a:stretch/>
        </p:blipFill>
        <p:spPr>
          <a:xfrm>
            <a:off x="66525" y="679525"/>
            <a:ext cx="5919925" cy="461475"/>
          </a:xfrm>
          <a:prstGeom prst="rect">
            <a:avLst/>
          </a:prstGeom>
          <a:noFill/>
          <a:ln>
            <a:noFill/>
          </a:ln>
        </p:spPr>
      </p:pic>
      <p:pic>
        <p:nvPicPr>
          <p:cNvPr id="803" name="Google Shape;803;p60"/>
          <p:cNvPicPr preferRelativeResize="0"/>
          <p:nvPr/>
        </p:nvPicPr>
        <p:blipFill>
          <a:blip r:embed="rId4">
            <a:alphaModFix/>
          </a:blip>
          <a:stretch>
            <a:fillRect/>
          </a:stretch>
        </p:blipFill>
        <p:spPr>
          <a:xfrm>
            <a:off x="356550" y="2991625"/>
            <a:ext cx="4382851" cy="1765700"/>
          </a:xfrm>
          <a:prstGeom prst="rect">
            <a:avLst/>
          </a:prstGeom>
          <a:noFill/>
          <a:ln>
            <a:noFill/>
          </a:ln>
        </p:spPr>
      </p:pic>
      <p:sp>
        <p:nvSpPr>
          <p:cNvPr id="804" name="Google Shape;804;p60"/>
          <p:cNvSpPr txBox="1"/>
          <p:nvPr/>
        </p:nvSpPr>
        <p:spPr>
          <a:xfrm>
            <a:off x="221575" y="413600"/>
            <a:ext cx="425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Then we use a single factor to describe expected excess returns</a:t>
            </a:r>
            <a:endParaRPr>
              <a:latin typeface="Lato"/>
              <a:ea typeface="Lato"/>
              <a:cs typeface="Lato"/>
              <a:sym typeface="Lato"/>
            </a:endParaRPr>
          </a:p>
        </p:txBody>
      </p:sp>
      <p:pic>
        <p:nvPicPr>
          <p:cNvPr id="805" name="Google Shape;805;p60"/>
          <p:cNvPicPr preferRelativeResize="0"/>
          <p:nvPr/>
        </p:nvPicPr>
        <p:blipFill>
          <a:blip r:embed="rId5">
            <a:alphaModFix/>
          </a:blip>
          <a:stretch>
            <a:fillRect/>
          </a:stretch>
        </p:blipFill>
        <p:spPr>
          <a:xfrm>
            <a:off x="221575" y="1060925"/>
            <a:ext cx="5048250" cy="882075"/>
          </a:xfrm>
          <a:prstGeom prst="rect">
            <a:avLst/>
          </a:prstGeom>
          <a:noFill/>
          <a:ln>
            <a:noFill/>
          </a:ln>
        </p:spPr>
      </p:pic>
      <p:pic>
        <p:nvPicPr>
          <p:cNvPr id="806" name="Google Shape;806;p60"/>
          <p:cNvPicPr preferRelativeResize="0"/>
          <p:nvPr/>
        </p:nvPicPr>
        <p:blipFill>
          <a:blip r:embed="rId6">
            <a:alphaModFix/>
          </a:blip>
          <a:stretch>
            <a:fillRect/>
          </a:stretch>
        </p:blipFill>
        <p:spPr>
          <a:xfrm>
            <a:off x="865900" y="1839975"/>
            <a:ext cx="3609975" cy="561975"/>
          </a:xfrm>
          <a:prstGeom prst="rect">
            <a:avLst/>
          </a:prstGeom>
          <a:noFill/>
          <a:ln>
            <a:noFill/>
          </a:ln>
        </p:spPr>
      </p:pic>
      <p:sp>
        <p:nvSpPr>
          <p:cNvPr id="807" name="Google Shape;807;p60"/>
          <p:cNvSpPr txBox="1"/>
          <p:nvPr/>
        </p:nvSpPr>
        <p:spPr>
          <a:xfrm>
            <a:off x="476502" y="2571750"/>
            <a:ext cx="360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a:t>
            </a:r>
            <a:r>
              <a:rPr lang="en" sz="1200">
                <a:latin typeface="Times New Roman"/>
                <a:ea typeface="Times New Roman"/>
                <a:cs typeface="Times New Roman"/>
                <a:sym typeface="Times New Roman"/>
              </a:rPr>
              <a:t>Table </a:t>
            </a:r>
            <a:r>
              <a:rPr lang="en" sz="1200">
                <a:latin typeface="Times New Roman"/>
                <a:ea typeface="Times New Roman"/>
                <a:cs typeface="Times New Roman"/>
                <a:sym typeface="Times New Roman"/>
              </a:rPr>
              <a:t>shows </a:t>
            </a:r>
            <a:r>
              <a:rPr lang="en" sz="1200">
                <a:latin typeface="Times New Roman"/>
                <a:ea typeface="Times New Roman"/>
                <a:cs typeface="Times New Roman"/>
                <a:sym typeface="Times New Roman"/>
              </a:rPr>
              <a:t>the results of the above regressions</a:t>
            </a:r>
            <a:endParaRPr/>
          </a:p>
        </p:txBody>
      </p:sp>
      <p:sp>
        <p:nvSpPr>
          <p:cNvPr id="808" name="Google Shape;808;p60"/>
          <p:cNvSpPr txBox="1"/>
          <p:nvPr/>
        </p:nvSpPr>
        <p:spPr>
          <a:xfrm>
            <a:off x="4739400" y="1150400"/>
            <a:ext cx="4495800" cy="792600"/>
          </a:xfrm>
          <a:prstGeom prst="rect">
            <a:avLst/>
          </a:prstGeom>
          <a:noFill/>
          <a:ln>
            <a:noFill/>
          </a:ln>
        </p:spPr>
        <p:txBody>
          <a:bodyPr anchorCtr="0" anchor="t" bIns="91425" lIns="91425" spcFirstLastPara="1" rIns="91425" wrap="square" tIns="91425">
            <a:spAutoFit/>
          </a:bodyPr>
          <a:lstStyle/>
          <a:p>
            <a:pPr indent="304800" lvl="0" marL="0" rtl="0" algn="l">
              <a:lnSpc>
                <a:spcPct val="150000"/>
              </a:lnSpc>
              <a:spcBef>
                <a:spcPts val="900"/>
              </a:spcBef>
              <a:spcAft>
                <a:spcPts val="0"/>
              </a:spcAft>
              <a:buNone/>
            </a:pPr>
            <a:r>
              <a:rPr lang="en" sz="1200">
                <a:latin typeface="Times New Roman"/>
                <a:ea typeface="Times New Roman"/>
                <a:cs typeface="Times New Roman"/>
                <a:sym typeface="Times New Roman"/>
              </a:rPr>
              <a:t>We also use the data to run Fama-Bliss Regressions</a:t>
            </a:r>
            <a:endParaRPr sz="1200">
              <a:latin typeface="Times New Roman"/>
              <a:ea typeface="Times New Roman"/>
              <a:cs typeface="Times New Roman"/>
              <a:sym typeface="Times New Roman"/>
            </a:endParaRPr>
          </a:p>
          <a:p>
            <a:pPr indent="0" lvl="0" marL="0" rtl="0" algn="l">
              <a:spcBef>
                <a:spcPts val="900"/>
              </a:spcBef>
              <a:spcAft>
                <a:spcPts val="0"/>
              </a:spcAft>
              <a:buNone/>
            </a:pPr>
            <a:r>
              <a:t/>
            </a:r>
            <a:endParaRPr>
              <a:latin typeface="Lato"/>
              <a:ea typeface="Lato"/>
              <a:cs typeface="Lato"/>
              <a:sym typeface="Lato"/>
            </a:endParaRPr>
          </a:p>
        </p:txBody>
      </p:sp>
      <p:cxnSp>
        <p:nvCxnSpPr>
          <p:cNvPr id="809" name="Google Shape;809;p60"/>
          <p:cNvCxnSpPr/>
          <p:nvPr/>
        </p:nvCxnSpPr>
        <p:spPr>
          <a:xfrm>
            <a:off x="4790125" y="52500"/>
            <a:ext cx="0" cy="5038500"/>
          </a:xfrm>
          <a:prstGeom prst="straightConnector1">
            <a:avLst/>
          </a:prstGeom>
          <a:noFill/>
          <a:ln cap="flat" cmpd="sng" w="9525">
            <a:solidFill>
              <a:schemeClr val="dk2"/>
            </a:solidFill>
            <a:prstDash val="solid"/>
            <a:round/>
            <a:headEnd len="med" w="med" type="none"/>
            <a:tailEnd len="med" w="med" type="none"/>
          </a:ln>
        </p:spPr>
      </p:cxnSp>
      <p:pic>
        <p:nvPicPr>
          <p:cNvPr id="810" name="Google Shape;810;p60"/>
          <p:cNvPicPr preferRelativeResize="0"/>
          <p:nvPr/>
        </p:nvPicPr>
        <p:blipFill>
          <a:blip r:embed="rId7">
            <a:alphaModFix/>
          </a:blip>
          <a:stretch>
            <a:fillRect/>
          </a:stretch>
        </p:blipFill>
        <p:spPr>
          <a:xfrm>
            <a:off x="5019875" y="1457225"/>
            <a:ext cx="3429000" cy="485775"/>
          </a:xfrm>
          <a:prstGeom prst="rect">
            <a:avLst/>
          </a:prstGeom>
          <a:noFill/>
          <a:ln>
            <a:noFill/>
          </a:ln>
        </p:spPr>
      </p:pic>
      <p:pic>
        <p:nvPicPr>
          <p:cNvPr id="811" name="Google Shape;811;p60"/>
          <p:cNvPicPr preferRelativeResize="0"/>
          <p:nvPr/>
        </p:nvPicPr>
        <p:blipFill>
          <a:blip r:embed="rId8">
            <a:alphaModFix/>
          </a:blip>
          <a:stretch>
            <a:fillRect/>
          </a:stretch>
        </p:blipFill>
        <p:spPr>
          <a:xfrm>
            <a:off x="4993538" y="3132350"/>
            <a:ext cx="4124128" cy="654350"/>
          </a:xfrm>
          <a:prstGeom prst="rect">
            <a:avLst/>
          </a:prstGeom>
          <a:noFill/>
          <a:ln>
            <a:noFill/>
          </a:ln>
        </p:spPr>
      </p:pic>
      <p:sp>
        <p:nvSpPr>
          <p:cNvPr id="812" name="Google Shape;812;p60"/>
          <p:cNvSpPr txBox="1"/>
          <p:nvPr/>
        </p:nvSpPr>
        <p:spPr>
          <a:xfrm>
            <a:off x="5019877" y="2504700"/>
            <a:ext cx="360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Table shows the results of the above regressions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1"/>
          <p:cNvSpPr txBox="1"/>
          <p:nvPr/>
        </p:nvSpPr>
        <p:spPr>
          <a:xfrm>
            <a:off x="321725" y="569000"/>
            <a:ext cx="4495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Cochrane and Piazzesi also proposed the yield curve factor according to Term structure models.  They decomposed y to “level”, “slope” and “curvature” factors and connect return-forecasting factor to the yield curve</a:t>
            </a:r>
            <a:endParaRPr>
              <a:latin typeface="Lato"/>
              <a:ea typeface="Lato"/>
              <a:cs typeface="Lato"/>
              <a:sym typeface="Lato"/>
            </a:endParaRPr>
          </a:p>
        </p:txBody>
      </p:sp>
      <p:pic>
        <p:nvPicPr>
          <p:cNvPr id="818" name="Google Shape;818;p61"/>
          <p:cNvPicPr preferRelativeResize="0"/>
          <p:nvPr/>
        </p:nvPicPr>
        <p:blipFill>
          <a:blip r:embed="rId3">
            <a:alphaModFix/>
          </a:blip>
          <a:stretch>
            <a:fillRect/>
          </a:stretch>
        </p:blipFill>
        <p:spPr>
          <a:xfrm>
            <a:off x="390938" y="1492400"/>
            <a:ext cx="5848350" cy="428625"/>
          </a:xfrm>
          <a:prstGeom prst="rect">
            <a:avLst/>
          </a:prstGeom>
          <a:noFill/>
          <a:ln>
            <a:noFill/>
          </a:ln>
        </p:spPr>
      </p:pic>
      <p:pic>
        <p:nvPicPr>
          <p:cNvPr id="819" name="Google Shape;819;p61"/>
          <p:cNvPicPr preferRelativeResize="0"/>
          <p:nvPr/>
        </p:nvPicPr>
        <p:blipFill>
          <a:blip r:embed="rId4">
            <a:alphaModFix/>
          </a:blip>
          <a:stretch>
            <a:fillRect/>
          </a:stretch>
        </p:blipFill>
        <p:spPr>
          <a:xfrm>
            <a:off x="907225" y="3836150"/>
            <a:ext cx="6362700" cy="1257300"/>
          </a:xfrm>
          <a:prstGeom prst="rect">
            <a:avLst/>
          </a:prstGeom>
          <a:noFill/>
          <a:ln>
            <a:noFill/>
          </a:ln>
        </p:spPr>
      </p:pic>
      <p:pic>
        <p:nvPicPr>
          <p:cNvPr id="820" name="Google Shape;820;p61"/>
          <p:cNvPicPr preferRelativeResize="0"/>
          <p:nvPr/>
        </p:nvPicPr>
        <p:blipFill>
          <a:blip r:embed="rId5">
            <a:alphaModFix/>
          </a:blip>
          <a:stretch>
            <a:fillRect/>
          </a:stretch>
        </p:blipFill>
        <p:spPr>
          <a:xfrm>
            <a:off x="974723" y="2014198"/>
            <a:ext cx="4918525" cy="1623825"/>
          </a:xfrm>
          <a:prstGeom prst="rect">
            <a:avLst/>
          </a:prstGeom>
          <a:noFill/>
          <a:ln>
            <a:noFill/>
          </a:ln>
        </p:spPr>
      </p:pic>
      <p:sp>
        <p:nvSpPr>
          <p:cNvPr id="821" name="Google Shape;821;p61"/>
          <p:cNvSpPr txBox="1"/>
          <p:nvPr/>
        </p:nvSpPr>
        <p:spPr>
          <a:xfrm>
            <a:off x="2467425" y="17470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Estimate of Yield Factors</a:t>
            </a:r>
            <a:endParaRPr/>
          </a:p>
        </p:txBody>
      </p:sp>
      <p:sp>
        <p:nvSpPr>
          <p:cNvPr id="822" name="Google Shape;822;p61"/>
          <p:cNvSpPr txBox="1"/>
          <p:nvPr/>
        </p:nvSpPr>
        <p:spPr>
          <a:xfrm>
            <a:off x="2467425" y="3538975"/>
            <a:ext cx="396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Excess Return Forecasts Using Yield Factors</a:t>
            </a:r>
            <a:endParaRPr/>
          </a:p>
        </p:txBody>
      </p:sp>
      <p:sp>
        <p:nvSpPr>
          <p:cNvPr id="823" name="Google Shape;823;p61"/>
          <p:cNvSpPr txBox="1"/>
          <p:nvPr/>
        </p:nvSpPr>
        <p:spPr>
          <a:xfrm>
            <a:off x="232450" y="104950"/>
            <a:ext cx="454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alanquin SemiBold"/>
                <a:ea typeface="Palanquin SemiBold"/>
                <a:cs typeface="Palanquin SemiBold"/>
                <a:sym typeface="Palanquin SemiBold"/>
              </a:rPr>
              <a:t>Term structure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62"/>
          <p:cNvPicPr preferRelativeResize="0"/>
          <p:nvPr/>
        </p:nvPicPr>
        <p:blipFill>
          <a:blip r:embed="rId3">
            <a:alphaModFix/>
          </a:blip>
          <a:stretch>
            <a:fillRect/>
          </a:stretch>
        </p:blipFill>
        <p:spPr>
          <a:xfrm>
            <a:off x="859850" y="1188825"/>
            <a:ext cx="6809651" cy="3436350"/>
          </a:xfrm>
          <a:prstGeom prst="rect">
            <a:avLst/>
          </a:prstGeom>
          <a:noFill/>
          <a:ln>
            <a:noFill/>
          </a:ln>
        </p:spPr>
      </p:pic>
      <p:sp>
        <p:nvSpPr>
          <p:cNvPr id="829" name="Google Shape;829;p62"/>
          <p:cNvSpPr txBox="1"/>
          <p:nvPr/>
        </p:nvSpPr>
        <p:spPr>
          <a:xfrm>
            <a:off x="798950" y="662525"/>
            <a:ext cx="33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Return rate p</a:t>
            </a:r>
            <a:r>
              <a:rPr lang="en">
                <a:latin typeface="Times New Roman"/>
                <a:ea typeface="Times New Roman"/>
                <a:cs typeface="Times New Roman"/>
                <a:sym typeface="Times New Roman"/>
              </a:rPr>
              <a:t>redictions of different models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